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94" r:id="rId3"/>
    <p:sldId id="399" r:id="rId4"/>
    <p:sldId id="305" r:id="rId5"/>
    <p:sldId id="390" r:id="rId6"/>
    <p:sldId id="391" r:id="rId7"/>
    <p:sldId id="400" r:id="rId8"/>
    <p:sldId id="401" r:id="rId9"/>
    <p:sldId id="402" r:id="rId10"/>
    <p:sldId id="403" r:id="rId11"/>
    <p:sldId id="404" r:id="rId12"/>
    <p:sldId id="405" r:id="rId13"/>
    <p:sldId id="389" r:id="rId14"/>
    <p:sldId id="392" r:id="rId15"/>
    <p:sldId id="393" r:id="rId16"/>
    <p:sldId id="394" r:id="rId17"/>
    <p:sldId id="395" r:id="rId18"/>
    <p:sldId id="396" r:id="rId19"/>
    <p:sldId id="398" r:id="rId20"/>
    <p:sldId id="397" r:id="rId21"/>
    <p:sldId id="308" r:id="rId22"/>
    <p:sldId id="267" r:id="rId23"/>
  </p:sldIdLst>
  <p:sldSz cx="9144000" cy="6858000" type="screen4x3"/>
  <p:notesSz cx="6858000" cy="9144000"/>
  <p:embeddedFontLst>
    <p:embeddedFont>
      <p:font typeface="Twinkl" panose="020B0604020202020204" pitchFamily="2" charset="0"/>
      <p:regular r:id="rId26"/>
      <p:bold r:id="rId27"/>
    </p:embeddedFont>
    <p:embeddedFont>
      <p:font typeface="Tuffy-TTF" panose="020B0603060100000000" pitchFamily="34" charset="0"/>
      <p:regular r:id="rId28"/>
      <p:bold r:id="rId29"/>
      <p:italic r:id="rId30"/>
      <p:boldItalic r:id="rId31"/>
    </p:embeddedFont>
    <p:embeddedFont>
      <p:font typeface="Twinkl SemiBold" pitchFamily="2" charset="0"/>
      <p:bold r:id="rId32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3E"/>
    <a:srgbClr val="9DDDF9"/>
    <a:srgbClr val="DAC566"/>
    <a:srgbClr val="FFE76B"/>
    <a:srgbClr val="FBB78F"/>
    <a:srgbClr val="87BD31"/>
    <a:srgbClr val="7767AE"/>
    <a:srgbClr val="653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9" autoAdjust="0"/>
    <p:restoredTop sz="96357" autoAdjust="0"/>
  </p:normalViewPr>
  <p:slideViewPr>
    <p:cSldViewPr snapToGrid="0">
      <p:cViewPr varScale="1">
        <p:scale>
          <a:sx n="73" d="100"/>
          <a:sy n="73" d="100"/>
        </p:scale>
        <p:origin x="11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15522C21-E626-4DA2-A4CB-4AE6CB140074}" type="datetimeFigureOut">
              <a:rPr lang="en-GB"/>
              <a:pPr>
                <a:defRPr/>
              </a:pPr>
              <a:t>27/01/2021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43B8C4F8-9EE5-4109-A0D4-1E8BB485BBA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6247A72C-6B6A-4A8C-B312-6D171750C661}" type="datetimeFigureOut">
              <a:rPr lang="en-GB"/>
              <a:pPr>
                <a:defRPr/>
              </a:pPr>
              <a:t>27/01/2021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505183F3-6C3C-41E3-8662-45DBD053F66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91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35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461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24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16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bg>
      <p:bgPr>
        <a:solidFill>
          <a:srgbClr val="9D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925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5" r:id="rId4"/>
    <p:sldLayoutId id="2147483769" r:id="rId5"/>
    <p:sldLayoutId id="2147483770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9048" y="227397"/>
            <a:ext cx="1274949" cy="504056"/>
            <a:chOff x="7865140" y="1700808"/>
            <a:chExt cx="131537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7865140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115954" y="1700808"/>
              <a:ext cx="1064558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814388" y="5054600"/>
            <a:ext cx="7515225" cy="8763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dirty="0">
                <a:solidFill>
                  <a:schemeClr val="tx1"/>
                </a:solidFill>
              </a:rPr>
              <a:t>fix the 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9048" y="227397"/>
            <a:ext cx="1274949" cy="504056"/>
            <a:chOff x="7865140" y="1700808"/>
            <a:chExt cx="131537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7865140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115954" y="1700808"/>
              <a:ext cx="1064558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814388" y="5054600"/>
            <a:ext cx="7515225" cy="8763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dirty="0">
                <a:solidFill>
                  <a:schemeClr val="tx1"/>
                </a:solidFill>
              </a:rPr>
              <a:t>a trip in a 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446213"/>
            <a:ext cx="3838575" cy="2714625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46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066925"/>
            <a:ext cx="5259388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4840288"/>
            <a:ext cx="7775575" cy="1336675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“OK,”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Kit</a:t>
            </a:r>
            <a:r>
              <a:rPr lang="en-US" sz="2400" dirty="0">
                <a:solidFill>
                  <a:schemeClr val="tx1"/>
                </a:solidFill>
              </a:rPr>
              <a:t>, “</a:t>
            </a:r>
            <a:r>
              <a:rPr lang="en-US" sz="2400" dirty="0">
                <a:solidFill>
                  <a:srgbClr val="FF0000"/>
                </a:solidFill>
              </a:rPr>
              <a:t>so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you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know what </a:t>
            </a:r>
            <a:r>
              <a:rPr lang="en-US" sz="2400" dirty="0">
                <a:solidFill>
                  <a:srgbClr val="7030A0"/>
                </a:solidFill>
              </a:rPr>
              <a:t>to </a:t>
            </a:r>
            <a:r>
              <a:rPr lang="en-US" sz="2400" dirty="0">
                <a:solidFill>
                  <a:schemeClr val="tx1"/>
                </a:solidFill>
              </a:rPr>
              <a:t>write </a:t>
            </a:r>
            <a:r>
              <a:rPr lang="en-US" sz="2400" dirty="0">
                <a:solidFill>
                  <a:srgbClr val="7030A0"/>
                </a:solidFill>
              </a:rPr>
              <a:t>f</a:t>
            </a:r>
            <a:r>
              <a:rPr lang="en-US" sz="2400" u="sng" dirty="0">
                <a:solidFill>
                  <a:srgbClr val="7030A0"/>
                </a:solidFill>
              </a:rPr>
              <a:t>or</a:t>
            </a:r>
            <a:r>
              <a:rPr lang="en-US" sz="2400" dirty="0">
                <a:solidFill>
                  <a:schemeClr val="tx1"/>
                </a:solidFill>
              </a:rPr>
              <a:t> each </a:t>
            </a:r>
            <a:r>
              <a:rPr lang="en-US" sz="2400" dirty="0">
                <a:solidFill>
                  <a:srgbClr val="7030A0"/>
                </a:solidFill>
              </a:rPr>
              <a:t>pict</a:t>
            </a:r>
            <a:r>
              <a:rPr lang="en-US" sz="2400" u="sng" dirty="0">
                <a:solidFill>
                  <a:srgbClr val="7030A0"/>
                </a:solidFill>
              </a:rPr>
              <a:t>ure</a:t>
            </a:r>
            <a:r>
              <a:rPr lang="en-US" sz="2400" dirty="0">
                <a:solidFill>
                  <a:schemeClr val="tx1"/>
                </a:solidFill>
              </a:rPr>
              <a:t>.”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rgbClr val="7030A0"/>
                </a:solidFill>
              </a:rPr>
              <a:t>Let’s get </a:t>
            </a:r>
            <a:r>
              <a:rPr lang="en-US" sz="2400" dirty="0">
                <a:solidFill>
                  <a:schemeClr val="tx1"/>
                </a:solidFill>
              </a:rPr>
              <a:t>working!”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Sam.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13" name="Oval 12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20483" name="Title 1"/>
          <p:cNvSpPr>
            <a:spLocks noChangeArrowheads="1"/>
          </p:cNvSpPr>
          <p:nvPr/>
        </p:nvSpPr>
        <p:spPr bwMode="auto">
          <a:xfrm>
            <a:off x="455613" y="73183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000">
                <a:latin typeface="Twinkl SemiBold" pitchFamily="2" charset="0"/>
              </a:rPr>
              <a:t>The Storm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455613" y="52435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winkl SemiBold" pitchFamily="2" charset="0"/>
              </a:rPr>
              <a:t>A ‘Let’s Write Together!’ Book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3" b="18835"/>
          <a:stretch>
            <a:fillRect/>
          </a:stretch>
        </p:blipFill>
        <p:spPr bwMode="auto">
          <a:xfrm>
            <a:off x="457200" y="1666875"/>
            <a:ext cx="8229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1804988"/>
            <a:ext cx="24511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5" y="587014"/>
            <a:ext cx="8038248" cy="5683969"/>
          </a:xfrm>
          <a:prstGeom prst="roundRect">
            <a:avLst>
              <a:gd name="adj" fmla="val 2877"/>
            </a:avLst>
          </a:prstGeom>
        </p:spPr>
      </p:pic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FF0000"/>
                </a:solidFill>
              </a:rPr>
              <a:t>What</a:t>
            </a:r>
            <a:r>
              <a:rPr lang="en-GB" sz="2400" dirty="0">
                <a:solidFill>
                  <a:schemeClr val="tx1"/>
                </a:solidFill>
              </a:rPr>
              <a:t> a big storm,” </a:t>
            </a:r>
            <a:r>
              <a:rPr lang="en-GB" sz="2400" dirty="0">
                <a:solidFill>
                  <a:srgbClr val="FF0000"/>
                </a:solidFill>
              </a:rPr>
              <a:t>said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Kit and Sam. 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Drip, drip went the rain.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15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032125"/>
            <a:ext cx="29146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2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“Let’s go and get </a:t>
            </a:r>
            <a:r>
              <a:rPr lang="en-US" sz="2400" dirty="0">
                <a:solidFill>
                  <a:srgbClr val="FF0000"/>
                </a:solidFill>
              </a:rPr>
              <a:t>some</a:t>
            </a:r>
            <a:r>
              <a:rPr lang="en-US" sz="2400" dirty="0">
                <a:solidFill>
                  <a:schemeClr val="tx1"/>
                </a:solidFill>
              </a:rPr>
              <a:t> books on storms out,”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/>
                </a:solidFill>
              </a:rPr>
              <a:t> Kit. “I will </a:t>
            </a:r>
            <a:r>
              <a:rPr lang="en-US" sz="2400" dirty="0">
                <a:solidFill>
                  <a:srgbClr val="FF0000"/>
                </a:solidFill>
              </a:rPr>
              <a:t>come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too,”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Mum.</a:t>
            </a:r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687388"/>
            <a:ext cx="118268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1620838"/>
            <a:ext cx="24638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6" cy="5683968"/>
          </a:xfrm>
          <a:prstGeom prst="roundRect">
            <a:avLst>
              <a:gd name="adj" fmla="val 2877"/>
            </a:avLst>
          </a:prstGeom>
        </p:spPr>
      </p:pic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2"/>
          <a:stretch>
            <a:fillRect/>
          </a:stretch>
        </p:blipFill>
        <p:spPr bwMode="auto">
          <a:xfrm>
            <a:off x="2095500" y="1111250"/>
            <a:ext cx="144303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2114550"/>
            <a:ext cx="1182687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1011238"/>
            <a:ext cx="1274763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Kit and Sam got books with storms </a:t>
            </a:r>
            <a:r>
              <a:rPr lang="en-US" sz="2400" dirty="0">
                <a:solidFill>
                  <a:srgbClr val="FF0000"/>
                </a:solidFill>
              </a:rPr>
              <a:t>out</a:t>
            </a:r>
            <a:r>
              <a:rPr lang="en-US" sz="2400" dirty="0">
                <a:solidFill>
                  <a:schemeClr val="tx1"/>
                </a:solidFill>
              </a:rPr>
              <a:t>. Mum got books with flowers </a:t>
            </a:r>
            <a:r>
              <a:rPr lang="en-US" sz="2400" dirty="0">
                <a:solidFill>
                  <a:srgbClr val="FF0000"/>
                </a:solidFill>
              </a:rPr>
              <a:t>out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14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5" cy="5683968"/>
          </a:xfrm>
          <a:prstGeom prst="roundRect">
            <a:avLst>
              <a:gd name="adj" fmla="val 2877"/>
            </a:avLst>
          </a:prstGeom>
        </p:spPr>
      </p:pic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Kit and Sam went on a </a:t>
            </a:r>
            <a:r>
              <a:rPr lang="en-US" sz="2400" dirty="0">
                <a:solidFill>
                  <a:srgbClr val="FF0000"/>
                </a:solidFill>
              </a:rPr>
              <a:t>little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adventure and met Fran. Fran had a big ship that had sunk. 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245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436813"/>
            <a:ext cx="9683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574925"/>
            <a:ext cx="86836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2574925"/>
            <a:ext cx="8112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4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945" t="35945"/>
          <a:stretch/>
        </p:blipFill>
        <p:spPr>
          <a:xfrm>
            <a:off x="552876" y="587014"/>
            <a:ext cx="8038245" cy="5683968"/>
          </a:xfrm>
          <a:prstGeom prst="roundRect">
            <a:avLst>
              <a:gd name="adj" fmla="val 2877"/>
            </a:avLst>
          </a:prstGeom>
        </p:spPr>
      </p:pic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“We will help you fix the ship,”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Sam.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“Then we can go for a trip in the ship,”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Fran. 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585913"/>
            <a:ext cx="13890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6"/>
          <a:stretch>
            <a:fillRect/>
          </a:stretch>
        </p:blipFill>
        <p:spPr bwMode="auto">
          <a:xfrm>
            <a:off x="6261100" y="1944688"/>
            <a:ext cx="23304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4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5" cy="5683967"/>
          </a:xfrm>
          <a:prstGeom prst="roundRect">
            <a:avLst>
              <a:gd name="adj" fmla="val 2877"/>
            </a:avLst>
          </a:prstGeom>
        </p:spPr>
      </p:pic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1" name="Oval 10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662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989013"/>
            <a:ext cx="1384300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122488"/>
            <a:ext cx="15367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122488"/>
            <a:ext cx="1244600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“That was the best adventure ever!”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Kit and Sam </a:t>
            </a:r>
            <a:r>
              <a:rPr lang="en-US" sz="2400" dirty="0">
                <a:solidFill>
                  <a:srgbClr val="FF0000"/>
                </a:solidFill>
              </a:rPr>
              <a:t>when they </a:t>
            </a:r>
            <a:r>
              <a:rPr lang="en-US" sz="2400" dirty="0">
                <a:solidFill>
                  <a:schemeClr val="tx1"/>
                </a:solidFill>
              </a:rPr>
              <a:t>got back. </a:t>
            </a:r>
            <a:endParaRPr lang="en-GB" sz="2400" dirty="0">
              <a:solidFill>
                <a:schemeClr val="tx1"/>
              </a:solidFill>
            </a:endParaRPr>
          </a:p>
        </p:txBody>
      </p:sp>
      <p:grpSp>
        <p:nvGrpSpPr>
          <p:cNvPr id="14" name="Show button"/>
          <p:cNvGrpSpPr>
            <a:grpSpLocks/>
          </p:cNvGrpSpPr>
          <p:nvPr/>
        </p:nvGrpSpPr>
        <p:grpSpPr bwMode="auto">
          <a:xfrm>
            <a:off x="7367588" y="4329113"/>
            <a:ext cx="1500187" cy="666750"/>
            <a:chOff x="6914614" y="5534675"/>
            <a:chExt cx="1499293" cy="666848"/>
          </a:xfrm>
        </p:grpSpPr>
        <p:sp>
          <p:nvSpPr>
            <p:cNvPr id="15" name="Rectangle: Rounded Corners 18"/>
            <p:cNvSpPr/>
            <p:nvPr/>
          </p:nvSpPr>
          <p:spPr>
            <a:xfrm>
              <a:off x="6914614" y="5650579"/>
              <a:ext cx="1099481" cy="431863"/>
            </a:xfrm>
            <a:prstGeom prst="roundRect">
              <a:avLst>
                <a:gd name="adj" fmla="val 50000"/>
              </a:avLst>
            </a:prstGeom>
            <a:solidFill>
              <a:srgbClr val="00963E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63E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136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/>
          <p:cNvSpPr/>
          <p:nvPr/>
        </p:nvSpPr>
        <p:spPr>
          <a:xfrm>
            <a:off x="1979613" y="908050"/>
            <a:ext cx="5832475" cy="896938"/>
          </a:xfrm>
          <a:prstGeom prst="wedgeRoundRectCallout">
            <a:avLst>
              <a:gd name="adj1" fmla="val -52590"/>
              <a:gd name="adj2" fmla="val 1233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64" name="background 2"/>
          <p:cNvSpPr/>
          <p:nvPr/>
        </p:nvSpPr>
        <p:spPr>
          <a:xfrm>
            <a:off x="6003925" y="22415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009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102" name="one"/>
          <p:cNvSpPr txBox="1">
            <a:spLocks noChangeArrowheads="1"/>
          </p:cNvSpPr>
          <p:nvPr/>
        </p:nvSpPr>
        <p:spPr bwMode="auto">
          <a:xfrm>
            <a:off x="6037263" y="3294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one</a:t>
            </a:r>
          </a:p>
        </p:txBody>
      </p:sp>
      <p:sp>
        <p:nvSpPr>
          <p:cNvPr id="101" name="little"/>
          <p:cNvSpPr txBox="1">
            <a:spLocks noChangeArrowheads="1"/>
          </p:cNvSpPr>
          <p:nvPr/>
        </p:nvSpPr>
        <p:spPr bwMode="auto">
          <a:xfrm>
            <a:off x="6037263" y="3294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little</a:t>
            </a:r>
          </a:p>
        </p:txBody>
      </p:sp>
      <p:sp>
        <p:nvSpPr>
          <p:cNvPr id="100" name="there"/>
          <p:cNvSpPr txBox="1">
            <a:spLocks noChangeArrowheads="1"/>
          </p:cNvSpPr>
          <p:nvPr/>
        </p:nvSpPr>
        <p:spPr bwMode="auto">
          <a:xfrm>
            <a:off x="6037263" y="3294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there</a:t>
            </a:r>
          </a:p>
        </p:txBody>
      </p:sp>
      <p:sp>
        <p:nvSpPr>
          <p:cNvPr id="99" name="were"/>
          <p:cNvSpPr txBox="1">
            <a:spLocks noChangeArrowheads="1"/>
          </p:cNvSpPr>
          <p:nvPr/>
        </p:nvSpPr>
        <p:spPr bwMode="auto">
          <a:xfrm>
            <a:off x="6037263" y="3294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were</a:t>
            </a:r>
          </a:p>
        </p:txBody>
      </p:sp>
      <p:sp>
        <p:nvSpPr>
          <p:cNvPr id="87" name="come"/>
          <p:cNvSpPr txBox="1">
            <a:spLocks noChangeArrowheads="1"/>
          </p:cNvSpPr>
          <p:nvPr/>
        </p:nvSpPr>
        <p:spPr bwMode="auto">
          <a:xfrm>
            <a:off x="6042025" y="3294063"/>
            <a:ext cx="2171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come</a:t>
            </a:r>
          </a:p>
        </p:txBody>
      </p:sp>
      <p:sp>
        <p:nvSpPr>
          <p:cNvPr id="98" name="some"/>
          <p:cNvSpPr txBox="1">
            <a:spLocks noChangeArrowheads="1"/>
          </p:cNvSpPr>
          <p:nvPr/>
        </p:nvSpPr>
        <p:spPr bwMode="auto">
          <a:xfrm>
            <a:off x="6037263" y="3294063"/>
            <a:ext cx="21812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some</a:t>
            </a:r>
          </a:p>
        </p:txBody>
      </p:sp>
      <p:sp>
        <p:nvSpPr>
          <p:cNvPr id="86" name="like"/>
          <p:cNvSpPr txBox="1">
            <a:spLocks noChangeArrowheads="1"/>
          </p:cNvSpPr>
          <p:nvPr/>
        </p:nvSpPr>
        <p:spPr bwMode="auto">
          <a:xfrm>
            <a:off x="6327775" y="3294063"/>
            <a:ext cx="15986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like</a:t>
            </a:r>
          </a:p>
        </p:txBody>
      </p:sp>
      <p:sp>
        <p:nvSpPr>
          <p:cNvPr id="85" name="have"/>
          <p:cNvSpPr txBox="1">
            <a:spLocks noChangeArrowheads="1"/>
          </p:cNvSpPr>
          <p:nvPr/>
        </p:nvSpPr>
        <p:spPr bwMode="auto">
          <a:xfrm>
            <a:off x="6108700" y="3294063"/>
            <a:ext cx="2038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have</a:t>
            </a:r>
          </a:p>
        </p:txBody>
      </p:sp>
      <p:sp>
        <p:nvSpPr>
          <p:cNvPr id="84" name="so"/>
          <p:cNvSpPr txBox="1">
            <a:spLocks noChangeArrowheads="1"/>
          </p:cNvSpPr>
          <p:nvPr/>
        </p:nvSpPr>
        <p:spPr bwMode="auto">
          <a:xfrm>
            <a:off x="6457950" y="3294063"/>
            <a:ext cx="1339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so</a:t>
            </a:r>
          </a:p>
        </p:txBody>
      </p:sp>
      <p:sp>
        <p:nvSpPr>
          <p:cNvPr id="80" name="said"/>
          <p:cNvSpPr txBox="1">
            <a:spLocks noChangeArrowheads="1"/>
          </p:cNvSpPr>
          <p:nvPr/>
        </p:nvSpPr>
        <p:spPr bwMode="auto">
          <a:xfrm>
            <a:off x="6140450" y="3294063"/>
            <a:ext cx="1974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said</a:t>
            </a:r>
          </a:p>
        </p:txBody>
      </p:sp>
      <p:grpSp>
        <p:nvGrpSpPr>
          <p:cNvPr id="77" name="PLAY 2"/>
          <p:cNvGrpSpPr>
            <a:grpSpLocks/>
          </p:cNvGrpSpPr>
          <p:nvPr/>
        </p:nvGrpSpPr>
        <p:grpSpPr bwMode="auto">
          <a:xfrm>
            <a:off x="6773863" y="5434013"/>
            <a:ext cx="735012" cy="735012"/>
            <a:chOff x="6300192" y="2204864"/>
            <a:chExt cx="900100" cy="900100"/>
          </a:xfrm>
        </p:grpSpPr>
        <p:sp>
          <p:nvSpPr>
            <p:cNvPr id="78" name="Oval 77"/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9" name="Isosceles Triangle 78"/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009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03" name="background"/>
          <p:cNvSpPr/>
          <p:nvPr/>
        </p:nvSpPr>
        <p:spPr>
          <a:xfrm>
            <a:off x="3021013" y="2239963"/>
            <a:ext cx="2238375" cy="3424237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009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73" name="er"/>
          <p:cNvGrpSpPr>
            <a:grpSpLocks/>
          </p:cNvGrpSpPr>
          <p:nvPr/>
        </p:nvGrpSpPr>
        <p:grpSpPr bwMode="auto">
          <a:xfrm>
            <a:off x="3536950" y="2214563"/>
            <a:ext cx="1212850" cy="3011487"/>
            <a:chOff x="2269767" y="2243133"/>
            <a:chExt cx="1212191" cy="3011666"/>
          </a:xfrm>
        </p:grpSpPr>
        <p:pic>
          <p:nvPicPr>
            <p:cNvPr id="9324" name="pepp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012" y="3916342"/>
              <a:ext cx="585700" cy="1338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5" name="er"/>
            <p:cNvSpPr txBox="1">
              <a:spLocks noChangeArrowheads="1"/>
            </p:cNvSpPr>
            <p:nvPr/>
          </p:nvSpPr>
          <p:spPr bwMode="auto">
            <a:xfrm>
              <a:off x="2269767" y="2243133"/>
              <a:ext cx="121219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er</a:t>
              </a:r>
            </a:p>
          </p:txBody>
        </p:sp>
      </p:grpSp>
      <p:grpSp>
        <p:nvGrpSpPr>
          <p:cNvPr id="170" name="ure"/>
          <p:cNvGrpSpPr>
            <a:grpSpLocks/>
          </p:cNvGrpSpPr>
          <p:nvPr/>
        </p:nvGrpSpPr>
        <p:grpSpPr bwMode="auto">
          <a:xfrm>
            <a:off x="3211513" y="2376488"/>
            <a:ext cx="1863725" cy="2687637"/>
            <a:chOff x="1871894" y="2255950"/>
            <a:chExt cx="1863011" cy="2687494"/>
          </a:xfrm>
        </p:grpSpPr>
        <p:pic>
          <p:nvPicPr>
            <p:cNvPr id="9322" name="p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968" y="4191129"/>
              <a:ext cx="1450862" cy="75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3" name="ure"/>
            <p:cNvSpPr txBox="1">
              <a:spLocks noChangeArrowheads="1"/>
            </p:cNvSpPr>
            <p:nvPr/>
          </p:nvSpPr>
          <p:spPr bwMode="auto">
            <a:xfrm>
              <a:off x="1871894" y="2255950"/>
              <a:ext cx="186301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ure</a:t>
              </a:r>
            </a:p>
          </p:txBody>
        </p:sp>
      </p:grpSp>
      <p:grpSp>
        <p:nvGrpSpPr>
          <p:cNvPr id="167" name="air"/>
          <p:cNvGrpSpPr>
            <a:grpSpLocks/>
          </p:cNvGrpSpPr>
          <p:nvPr/>
        </p:nvGrpSpPr>
        <p:grpSpPr bwMode="auto">
          <a:xfrm>
            <a:off x="3308350" y="2209800"/>
            <a:ext cx="1670050" cy="3021013"/>
            <a:chOff x="1998996" y="2248548"/>
            <a:chExt cx="1670650" cy="3020614"/>
          </a:xfrm>
        </p:grpSpPr>
        <p:pic>
          <p:nvPicPr>
            <p:cNvPr id="9320" name="chai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777" y="3862717"/>
              <a:ext cx="841088" cy="1406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1" name="air"/>
            <p:cNvSpPr txBox="1">
              <a:spLocks noChangeArrowheads="1"/>
            </p:cNvSpPr>
            <p:nvPr/>
          </p:nvSpPr>
          <p:spPr bwMode="auto">
            <a:xfrm>
              <a:off x="1998996" y="2248548"/>
              <a:ext cx="16706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air</a:t>
              </a:r>
            </a:p>
          </p:txBody>
        </p:sp>
      </p:grpSp>
      <p:grpSp>
        <p:nvGrpSpPr>
          <p:cNvPr id="164" name="ear"/>
          <p:cNvGrpSpPr>
            <a:grpSpLocks/>
          </p:cNvGrpSpPr>
          <p:nvPr/>
        </p:nvGrpSpPr>
        <p:grpSpPr bwMode="auto">
          <a:xfrm>
            <a:off x="3216275" y="2281238"/>
            <a:ext cx="1854200" cy="2878137"/>
            <a:chOff x="1998996" y="2248548"/>
            <a:chExt cx="1854995" cy="2878343"/>
          </a:xfrm>
        </p:grpSpPr>
        <p:pic>
          <p:nvPicPr>
            <p:cNvPr id="9318" name="e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483" y="3885584"/>
              <a:ext cx="874020" cy="124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" name="ear"/>
            <p:cNvSpPr txBox="1">
              <a:spLocks noChangeArrowheads="1"/>
            </p:cNvSpPr>
            <p:nvPr/>
          </p:nvSpPr>
          <p:spPr bwMode="auto">
            <a:xfrm>
              <a:off x="1998996" y="2248548"/>
              <a:ext cx="1854995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ear</a:t>
              </a:r>
            </a:p>
          </p:txBody>
        </p:sp>
      </p:grpSp>
      <p:grpSp>
        <p:nvGrpSpPr>
          <p:cNvPr id="161" name="oi"/>
          <p:cNvGrpSpPr>
            <a:grpSpLocks/>
          </p:cNvGrpSpPr>
          <p:nvPr/>
        </p:nvGrpSpPr>
        <p:grpSpPr bwMode="auto">
          <a:xfrm>
            <a:off x="3575050" y="2360613"/>
            <a:ext cx="1135063" cy="2720975"/>
            <a:chOff x="2353590" y="2261470"/>
            <a:chExt cx="1135247" cy="2720722"/>
          </a:xfrm>
        </p:grpSpPr>
        <p:pic>
          <p:nvPicPr>
            <p:cNvPr id="9316" name="coi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021" y="4115448"/>
              <a:ext cx="860385" cy="866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7" name="oi"/>
            <p:cNvSpPr txBox="1">
              <a:spLocks noChangeArrowheads="1"/>
            </p:cNvSpPr>
            <p:nvPr/>
          </p:nvSpPr>
          <p:spPr bwMode="auto">
            <a:xfrm>
              <a:off x="2353590" y="2261470"/>
              <a:ext cx="1135247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oi</a:t>
              </a:r>
            </a:p>
          </p:txBody>
        </p:sp>
      </p:grpSp>
      <p:grpSp>
        <p:nvGrpSpPr>
          <p:cNvPr id="158" name="ow"/>
          <p:cNvGrpSpPr>
            <a:grpSpLocks/>
          </p:cNvGrpSpPr>
          <p:nvPr/>
        </p:nvGrpSpPr>
        <p:grpSpPr bwMode="auto">
          <a:xfrm>
            <a:off x="3294063" y="2378075"/>
            <a:ext cx="1698625" cy="2686050"/>
            <a:chOff x="377912" y="2244560"/>
            <a:chExt cx="1697901" cy="2686512"/>
          </a:xfrm>
        </p:grpSpPr>
        <p:pic>
          <p:nvPicPr>
            <p:cNvPr id="9314" name="clow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02" y="4146210"/>
              <a:ext cx="1668921" cy="78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5" name="ow"/>
            <p:cNvSpPr txBox="1">
              <a:spLocks noChangeArrowheads="1"/>
            </p:cNvSpPr>
            <p:nvPr/>
          </p:nvSpPr>
          <p:spPr bwMode="auto">
            <a:xfrm>
              <a:off x="377912" y="2244560"/>
              <a:ext cx="169790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ow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5" name="ur"/>
          <p:cNvGrpSpPr>
            <a:grpSpLocks/>
          </p:cNvGrpSpPr>
          <p:nvPr/>
        </p:nvGrpSpPr>
        <p:grpSpPr bwMode="auto">
          <a:xfrm>
            <a:off x="3479800" y="2376488"/>
            <a:ext cx="1327150" cy="2687637"/>
            <a:chOff x="2242459" y="2242862"/>
            <a:chExt cx="1327608" cy="2687854"/>
          </a:xfrm>
        </p:grpSpPr>
        <p:pic>
          <p:nvPicPr>
            <p:cNvPr id="9312" name="purs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543" y="4002871"/>
              <a:ext cx="1137440" cy="92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3" name="ur"/>
            <p:cNvSpPr txBox="1">
              <a:spLocks noChangeArrowheads="1"/>
            </p:cNvSpPr>
            <p:nvPr/>
          </p:nvSpPr>
          <p:spPr bwMode="auto">
            <a:xfrm>
              <a:off x="2242459" y="2242862"/>
              <a:ext cx="132760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ur</a:t>
              </a:r>
            </a:p>
          </p:txBody>
        </p:sp>
      </p:grpSp>
      <p:grpSp>
        <p:nvGrpSpPr>
          <p:cNvPr id="152" name="or"/>
          <p:cNvGrpSpPr>
            <a:grpSpLocks/>
          </p:cNvGrpSpPr>
          <p:nvPr/>
        </p:nvGrpSpPr>
        <p:grpSpPr bwMode="auto">
          <a:xfrm>
            <a:off x="3221038" y="2424113"/>
            <a:ext cx="1843087" cy="2593975"/>
            <a:chOff x="66120" y="2242862"/>
            <a:chExt cx="1843169" cy="2594056"/>
          </a:xfrm>
        </p:grpSpPr>
        <p:pic>
          <p:nvPicPr>
            <p:cNvPr id="9310" name="hor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0" y="4145175"/>
              <a:ext cx="1843169" cy="691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1" name="or"/>
            <p:cNvSpPr txBox="1">
              <a:spLocks noChangeArrowheads="1"/>
            </p:cNvSpPr>
            <p:nvPr/>
          </p:nvSpPr>
          <p:spPr bwMode="auto">
            <a:xfrm>
              <a:off x="349549" y="2242862"/>
              <a:ext cx="127631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or</a:t>
              </a:r>
            </a:p>
          </p:txBody>
        </p:sp>
      </p:grpSp>
      <p:grpSp>
        <p:nvGrpSpPr>
          <p:cNvPr id="149" name="ar"/>
          <p:cNvGrpSpPr>
            <a:grpSpLocks/>
          </p:cNvGrpSpPr>
          <p:nvPr/>
        </p:nvGrpSpPr>
        <p:grpSpPr bwMode="auto">
          <a:xfrm>
            <a:off x="3482975" y="2311400"/>
            <a:ext cx="1320800" cy="2817813"/>
            <a:chOff x="2242459" y="2242862"/>
            <a:chExt cx="1319592" cy="2818048"/>
          </a:xfrm>
        </p:grpSpPr>
        <p:pic>
          <p:nvPicPr>
            <p:cNvPr id="9308" name="sta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696" y="3872678"/>
              <a:ext cx="1251118" cy="11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09" name="ar"/>
            <p:cNvSpPr txBox="1">
              <a:spLocks noChangeArrowheads="1"/>
            </p:cNvSpPr>
            <p:nvPr/>
          </p:nvSpPr>
          <p:spPr bwMode="auto">
            <a:xfrm>
              <a:off x="2242459" y="2242862"/>
              <a:ext cx="131959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ar</a:t>
              </a:r>
            </a:p>
          </p:txBody>
        </p:sp>
      </p:grpSp>
      <p:grpSp>
        <p:nvGrpSpPr>
          <p:cNvPr id="185" name="oo"/>
          <p:cNvGrpSpPr>
            <a:grpSpLocks/>
          </p:cNvGrpSpPr>
          <p:nvPr/>
        </p:nvGrpSpPr>
        <p:grpSpPr bwMode="auto">
          <a:xfrm>
            <a:off x="3451225" y="2311400"/>
            <a:ext cx="1384300" cy="2817813"/>
            <a:chOff x="2242459" y="2242862"/>
            <a:chExt cx="1383712" cy="2818048"/>
          </a:xfrm>
        </p:grpSpPr>
        <p:pic>
          <p:nvPicPr>
            <p:cNvPr id="9306" name="moo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819" y="3872678"/>
              <a:ext cx="1188992" cy="11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07" name="oo"/>
            <p:cNvSpPr txBox="1">
              <a:spLocks noChangeArrowheads="1"/>
            </p:cNvSpPr>
            <p:nvPr/>
          </p:nvSpPr>
          <p:spPr bwMode="auto">
            <a:xfrm>
              <a:off x="2242459" y="2242862"/>
              <a:ext cx="138371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oo</a:t>
              </a:r>
            </a:p>
          </p:txBody>
        </p:sp>
      </p:grpSp>
      <p:grpSp>
        <p:nvGrpSpPr>
          <p:cNvPr id="146" name="oo"/>
          <p:cNvGrpSpPr>
            <a:grpSpLocks/>
          </p:cNvGrpSpPr>
          <p:nvPr/>
        </p:nvGrpSpPr>
        <p:grpSpPr bwMode="auto">
          <a:xfrm>
            <a:off x="3433763" y="2417763"/>
            <a:ext cx="1417637" cy="2606675"/>
            <a:chOff x="2208075" y="2242862"/>
            <a:chExt cx="1417854" cy="2607619"/>
          </a:xfrm>
        </p:grpSpPr>
        <p:pic>
          <p:nvPicPr>
            <p:cNvPr id="9304" name="book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075" y="3949533"/>
              <a:ext cx="1417854" cy="90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05" name="oo"/>
            <p:cNvSpPr txBox="1">
              <a:spLocks noChangeArrowheads="1"/>
            </p:cNvSpPr>
            <p:nvPr/>
          </p:nvSpPr>
          <p:spPr bwMode="auto">
            <a:xfrm>
              <a:off x="2225146" y="2242862"/>
              <a:ext cx="138371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oo</a:t>
              </a:r>
            </a:p>
          </p:txBody>
        </p:sp>
      </p:grpSp>
      <p:grpSp>
        <p:nvGrpSpPr>
          <p:cNvPr id="143" name="oa"/>
          <p:cNvGrpSpPr>
            <a:grpSpLocks/>
          </p:cNvGrpSpPr>
          <p:nvPr/>
        </p:nvGrpSpPr>
        <p:grpSpPr bwMode="auto">
          <a:xfrm>
            <a:off x="3429000" y="2316163"/>
            <a:ext cx="1427163" cy="2808287"/>
            <a:chOff x="2263098" y="2242862"/>
            <a:chExt cx="1426994" cy="2808405"/>
          </a:xfrm>
        </p:grpSpPr>
        <p:pic>
          <p:nvPicPr>
            <p:cNvPr id="9302" name="boa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829" y="4031631"/>
              <a:ext cx="1401532" cy="1019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03" name="oa"/>
            <p:cNvSpPr txBox="1">
              <a:spLocks noChangeArrowheads="1"/>
            </p:cNvSpPr>
            <p:nvPr/>
          </p:nvSpPr>
          <p:spPr bwMode="auto">
            <a:xfrm>
              <a:off x="2263098" y="2242862"/>
              <a:ext cx="142699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oa</a:t>
              </a:r>
            </a:p>
          </p:txBody>
        </p:sp>
      </p:grpSp>
      <p:grpSp>
        <p:nvGrpSpPr>
          <p:cNvPr id="140" name="igh"/>
          <p:cNvGrpSpPr>
            <a:grpSpLocks/>
          </p:cNvGrpSpPr>
          <p:nvPr/>
        </p:nvGrpSpPr>
        <p:grpSpPr bwMode="auto">
          <a:xfrm>
            <a:off x="3238500" y="2293938"/>
            <a:ext cx="1809750" cy="2854325"/>
            <a:chOff x="2015267" y="2245411"/>
            <a:chExt cx="1808508" cy="2854537"/>
          </a:xfrm>
        </p:grpSpPr>
        <p:pic>
          <p:nvPicPr>
            <p:cNvPr id="9300" name="knight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067" y="3774131"/>
              <a:ext cx="1102908" cy="1325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01" name="igh"/>
            <p:cNvSpPr txBox="1">
              <a:spLocks noChangeArrowheads="1"/>
            </p:cNvSpPr>
            <p:nvPr/>
          </p:nvSpPr>
          <p:spPr bwMode="auto">
            <a:xfrm>
              <a:off x="2015267" y="2245411"/>
              <a:ext cx="180850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igh</a:t>
              </a:r>
            </a:p>
          </p:txBody>
        </p:sp>
      </p:grpSp>
      <p:grpSp>
        <p:nvGrpSpPr>
          <p:cNvPr id="137" name="ee"/>
          <p:cNvGrpSpPr>
            <a:grpSpLocks/>
          </p:cNvGrpSpPr>
          <p:nvPr/>
        </p:nvGrpSpPr>
        <p:grpSpPr bwMode="auto">
          <a:xfrm>
            <a:off x="3443288" y="2363788"/>
            <a:ext cx="1400175" cy="2713037"/>
            <a:chOff x="2247614" y="2261884"/>
            <a:chExt cx="1399001" cy="2713219"/>
          </a:xfrm>
        </p:grpSpPr>
        <p:pic>
          <p:nvPicPr>
            <p:cNvPr id="9298" name="chees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614" y="4104210"/>
              <a:ext cx="1399001" cy="870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99" name="ee"/>
            <p:cNvSpPr txBox="1">
              <a:spLocks noChangeArrowheads="1"/>
            </p:cNvSpPr>
            <p:nvPr/>
          </p:nvSpPr>
          <p:spPr bwMode="auto">
            <a:xfrm>
              <a:off x="2319378" y="2261884"/>
              <a:ext cx="125547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ee</a:t>
              </a:r>
            </a:p>
          </p:txBody>
        </p:sp>
      </p:grpSp>
      <p:grpSp>
        <p:nvGrpSpPr>
          <p:cNvPr id="134" name="ai"/>
          <p:cNvGrpSpPr>
            <a:grpSpLocks/>
          </p:cNvGrpSpPr>
          <p:nvPr/>
        </p:nvGrpSpPr>
        <p:grpSpPr bwMode="auto">
          <a:xfrm>
            <a:off x="3554413" y="2303463"/>
            <a:ext cx="1177925" cy="2835275"/>
            <a:chOff x="2310280" y="2261884"/>
            <a:chExt cx="1178528" cy="2835750"/>
          </a:xfrm>
        </p:grpSpPr>
        <p:pic>
          <p:nvPicPr>
            <p:cNvPr id="9296" name="snail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369" y="3954348"/>
              <a:ext cx="1118350" cy="114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97" name="ai"/>
            <p:cNvSpPr txBox="1">
              <a:spLocks noChangeArrowheads="1"/>
            </p:cNvSpPr>
            <p:nvPr/>
          </p:nvSpPr>
          <p:spPr bwMode="auto">
            <a:xfrm>
              <a:off x="2310280" y="2261884"/>
              <a:ext cx="117852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ai</a:t>
              </a:r>
            </a:p>
          </p:txBody>
        </p:sp>
      </p:grpSp>
      <p:grpSp>
        <p:nvGrpSpPr>
          <p:cNvPr id="131" name="ng"/>
          <p:cNvGrpSpPr>
            <a:grpSpLocks/>
          </p:cNvGrpSpPr>
          <p:nvPr/>
        </p:nvGrpSpPr>
        <p:grpSpPr bwMode="auto">
          <a:xfrm>
            <a:off x="3414713" y="2263775"/>
            <a:ext cx="1457325" cy="2913063"/>
            <a:chOff x="2288470" y="2261884"/>
            <a:chExt cx="1457450" cy="2913215"/>
          </a:xfrm>
        </p:grpSpPr>
        <p:pic>
          <p:nvPicPr>
            <p:cNvPr id="9294" name="ri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791" y="3954654"/>
              <a:ext cx="920808" cy="1220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95" name="ng"/>
            <p:cNvSpPr txBox="1">
              <a:spLocks noChangeArrowheads="1"/>
            </p:cNvSpPr>
            <p:nvPr/>
          </p:nvSpPr>
          <p:spPr bwMode="auto">
            <a:xfrm>
              <a:off x="2288470" y="2261884"/>
              <a:ext cx="145745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182" name="th"/>
          <p:cNvGrpSpPr>
            <a:grpSpLocks/>
          </p:cNvGrpSpPr>
          <p:nvPr/>
        </p:nvGrpSpPr>
        <p:grpSpPr bwMode="auto">
          <a:xfrm>
            <a:off x="3502025" y="2444750"/>
            <a:ext cx="1282700" cy="2551113"/>
            <a:chOff x="2288470" y="2261884"/>
            <a:chExt cx="1282723" cy="2551081"/>
          </a:xfrm>
        </p:grpSpPr>
        <p:pic>
          <p:nvPicPr>
            <p:cNvPr id="9292" name="moth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357" y="4075824"/>
              <a:ext cx="1130948" cy="737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93" name="th"/>
            <p:cNvSpPr txBox="1">
              <a:spLocks noChangeArrowheads="1"/>
            </p:cNvSpPr>
            <p:nvPr/>
          </p:nvSpPr>
          <p:spPr bwMode="auto">
            <a:xfrm>
              <a:off x="2288470" y="2261884"/>
              <a:ext cx="128272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th</a:t>
              </a:r>
            </a:p>
          </p:txBody>
        </p:sp>
      </p:grpSp>
      <p:grpSp>
        <p:nvGrpSpPr>
          <p:cNvPr id="128" name="th"/>
          <p:cNvGrpSpPr>
            <a:grpSpLocks/>
          </p:cNvGrpSpPr>
          <p:nvPr/>
        </p:nvGrpSpPr>
        <p:grpSpPr bwMode="auto">
          <a:xfrm>
            <a:off x="3502025" y="2336800"/>
            <a:ext cx="1282700" cy="2768600"/>
            <a:chOff x="2259988" y="2261884"/>
            <a:chExt cx="1282723" cy="2769001"/>
          </a:xfrm>
        </p:grpSpPr>
        <p:pic>
          <p:nvPicPr>
            <p:cNvPr id="9290" name="feather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757" y="3817482"/>
              <a:ext cx="1273185" cy="1213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91" name="th"/>
            <p:cNvSpPr txBox="1">
              <a:spLocks noChangeArrowheads="1"/>
            </p:cNvSpPr>
            <p:nvPr/>
          </p:nvSpPr>
          <p:spPr bwMode="auto">
            <a:xfrm>
              <a:off x="2259988" y="2261884"/>
              <a:ext cx="128272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th</a:t>
              </a:r>
            </a:p>
          </p:txBody>
        </p:sp>
      </p:grpSp>
      <p:grpSp>
        <p:nvGrpSpPr>
          <p:cNvPr id="125" name="sh"/>
          <p:cNvGrpSpPr>
            <a:grpSpLocks/>
          </p:cNvGrpSpPr>
          <p:nvPr/>
        </p:nvGrpSpPr>
        <p:grpSpPr bwMode="auto">
          <a:xfrm>
            <a:off x="3201988" y="2454275"/>
            <a:ext cx="1882775" cy="2532063"/>
            <a:chOff x="1978637" y="2261884"/>
            <a:chExt cx="1882840" cy="2532265"/>
          </a:xfrm>
        </p:grpSpPr>
        <p:pic>
          <p:nvPicPr>
            <p:cNvPr id="9288" name="sheep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8637" y="4206639"/>
              <a:ext cx="1882840" cy="58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9" name="sh"/>
            <p:cNvSpPr txBox="1">
              <a:spLocks noChangeArrowheads="1"/>
            </p:cNvSpPr>
            <p:nvPr/>
          </p:nvSpPr>
          <p:spPr bwMode="auto">
            <a:xfrm>
              <a:off x="2248238" y="2261884"/>
              <a:ext cx="134363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sh</a:t>
              </a:r>
            </a:p>
          </p:txBody>
        </p:sp>
      </p:grpSp>
      <p:grpSp>
        <p:nvGrpSpPr>
          <p:cNvPr id="122" name="ch"/>
          <p:cNvGrpSpPr>
            <a:grpSpLocks/>
          </p:cNvGrpSpPr>
          <p:nvPr/>
        </p:nvGrpSpPr>
        <p:grpSpPr bwMode="auto">
          <a:xfrm>
            <a:off x="3460750" y="2247900"/>
            <a:ext cx="1365250" cy="2946400"/>
            <a:chOff x="2230874" y="2278209"/>
            <a:chExt cx="1364476" cy="2946472"/>
          </a:xfrm>
        </p:grpSpPr>
        <p:pic>
          <p:nvPicPr>
            <p:cNvPr id="9286" name="chick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286" y="3945938"/>
              <a:ext cx="1091653" cy="1278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7" name="ch"/>
            <p:cNvSpPr txBox="1">
              <a:spLocks noChangeArrowheads="1"/>
            </p:cNvSpPr>
            <p:nvPr/>
          </p:nvSpPr>
          <p:spPr bwMode="auto">
            <a:xfrm>
              <a:off x="2230874" y="2278209"/>
              <a:ext cx="1364476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ch</a:t>
              </a:r>
            </a:p>
          </p:txBody>
        </p:sp>
      </p:grpSp>
      <p:grpSp>
        <p:nvGrpSpPr>
          <p:cNvPr id="119" name="qu"/>
          <p:cNvGrpSpPr>
            <a:grpSpLocks/>
          </p:cNvGrpSpPr>
          <p:nvPr/>
        </p:nvGrpSpPr>
        <p:grpSpPr bwMode="auto">
          <a:xfrm>
            <a:off x="3154363" y="2268538"/>
            <a:ext cx="1978025" cy="2903537"/>
            <a:chOff x="1895752" y="2210455"/>
            <a:chExt cx="1977303" cy="2903722"/>
          </a:xfrm>
        </p:grpSpPr>
        <p:pic>
          <p:nvPicPr>
            <p:cNvPr id="9284" name="queen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752" y="3975958"/>
              <a:ext cx="1977303" cy="1138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5" name="qu"/>
            <p:cNvSpPr txBox="1">
              <a:spLocks noChangeArrowheads="1"/>
            </p:cNvSpPr>
            <p:nvPr/>
          </p:nvSpPr>
          <p:spPr bwMode="auto">
            <a:xfrm>
              <a:off x="2158884" y="2210455"/>
              <a:ext cx="145103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qu</a:t>
              </a:r>
            </a:p>
          </p:txBody>
        </p:sp>
      </p:grpSp>
      <p:grpSp>
        <p:nvGrpSpPr>
          <p:cNvPr id="116" name="z"/>
          <p:cNvGrpSpPr>
            <a:grpSpLocks/>
          </p:cNvGrpSpPr>
          <p:nvPr/>
        </p:nvGrpSpPr>
        <p:grpSpPr bwMode="auto">
          <a:xfrm>
            <a:off x="3519488" y="2228850"/>
            <a:ext cx="1247775" cy="2984500"/>
            <a:chOff x="2256622" y="2271903"/>
            <a:chExt cx="1249016" cy="2985526"/>
          </a:xfrm>
        </p:grpSpPr>
        <p:pic>
          <p:nvPicPr>
            <p:cNvPr id="9282" name="zigza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622" y="3897654"/>
              <a:ext cx="1249016" cy="135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3" name="z"/>
            <p:cNvSpPr txBox="1">
              <a:spLocks noChangeArrowheads="1"/>
            </p:cNvSpPr>
            <p:nvPr/>
          </p:nvSpPr>
          <p:spPr bwMode="auto">
            <a:xfrm>
              <a:off x="2530714" y="2271903"/>
              <a:ext cx="70083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z</a:t>
              </a:r>
            </a:p>
          </p:txBody>
        </p:sp>
      </p:grpSp>
      <p:grpSp>
        <p:nvGrpSpPr>
          <p:cNvPr id="113" name="y"/>
          <p:cNvGrpSpPr>
            <a:grpSpLocks/>
          </p:cNvGrpSpPr>
          <p:nvPr/>
        </p:nvGrpSpPr>
        <p:grpSpPr bwMode="auto">
          <a:xfrm>
            <a:off x="3736975" y="2255838"/>
            <a:ext cx="811213" cy="2928937"/>
            <a:chOff x="2514909" y="2271903"/>
            <a:chExt cx="811441" cy="2929124"/>
          </a:xfrm>
        </p:grpSpPr>
        <p:pic>
          <p:nvPicPr>
            <p:cNvPr id="9280" name="yoyo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887" y="3783676"/>
              <a:ext cx="751484" cy="1417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1" name="y"/>
            <p:cNvSpPr txBox="1">
              <a:spLocks noChangeArrowheads="1"/>
            </p:cNvSpPr>
            <p:nvPr/>
          </p:nvSpPr>
          <p:spPr bwMode="auto">
            <a:xfrm>
              <a:off x="2514909" y="2271903"/>
              <a:ext cx="81144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110" name="x"/>
          <p:cNvGrpSpPr>
            <a:grpSpLocks/>
          </p:cNvGrpSpPr>
          <p:nvPr/>
        </p:nvGrpSpPr>
        <p:grpSpPr bwMode="auto">
          <a:xfrm>
            <a:off x="3457575" y="2282825"/>
            <a:ext cx="1371600" cy="2876550"/>
            <a:chOff x="2220949" y="2271903"/>
            <a:chExt cx="1371084" cy="2876999"/>
          </a:xfrm>
        </p:grpSpPr>
        <p:pic>
          <p:nvPicPr>
            <p:cNvPr id="9278" name="x marks the spot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949" y="3965066"/>
              <a:ext cx="1371084" cy="1183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9" name="x"/>
            <p:cNvSpPr txBox="1">
              <a:spLocks noChangeArrowheads="1"/>
            </p:cNvSpPr>
            <p:nvPr/>
          </p:nvSpPr>
          <p:spPr bwMode="auto">
            <a:xfrm>
              <a:off x="2524816" y="2271903"/>
              <a:ext cx="76335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x</a:t>
              </a:r>
            </a:p>
          </p:txBody>
        </p:sp>
      </p:grpSp>
      <p:grpSp>
        <p:nvGrpSpPr>
          <p:cNvPr id="107" name="w"/>
          <p:cNvGrpSpPr>
            <a:grpSpLocks/>
          </p:cNvGrpSpPr>
          <p:nvPr/>
        </p:nvGrpSpPr>
        <p:grpSpPr bwMode="auto">
          <a:xfrm>
            <a:off x="3275013" y="2368550"/>
            <a:ext cx="1736725" cy="2703513"/>
            <a:chOff x="2011954" y="2277197"/>
            <a:chExt cx="1737813" cy="2703838"/>
          </a:xfrm>
        </p:grpSpPr>
        <p:pic>
          <p:nvPicPr>
            <p:cNvPr id="9276" name="wave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954" y="4330825"/>
              <a:ext cx="1737813" cy="650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7" name="w"/>
            <p:cNvSpPr txBox="1">
              <a:spLocks noChangeArrowheads="1"/>
            </p:cNvSpPr>
            <p:nvPr/>
          </p:nvSpPr>
          <p:spPr bwMode="auto">
            <a:xfrm>
              <a:off x="2331671" y="2277197"/>
              <a:ext cx="109837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104" name="v"/>
          <p:cNvGrpSpPr>
            <a:grpSpLocks/>
          </p:cNvGrpSpPr>
          <p:nvPr/>
        </p:nvGrpSpPr>
        <p:grpSpPr bwMode="auto">
          <a:xfrm>
            <a:off x="3638550" y="2203450"/>
            <a:ext cx="1009650" cy="3035300"/>
            <a:chOff x="771000" y="2195536"/>
            <a:chExt cx="1008454" cy="3035574"/>
          </a:xfrm>
        </p:grpSpPr>
        <p:pic>
          <p:nvPicPr>
            <p:cNvPr id="9274" name="vest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00" y="3806355"/>
              <a:ext cx="1008454" cy="142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5" name="v"/>
            <p:cNvSpPr txBox="1">
              <a:spLocks noChangeArrowheads="1"/>
            </p:cNvSpPr>
            <p:nvPr/>
          </p:nvSpPr>
          <p:spPr bwMode="auto">
            <a:xfrm>
              <a:off x="893552" y="2195536"/>
              <a:ext cx="76335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v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9" name="j"/>
          <p:cNvGrpSpPr>
            <a:grpSpLocks/>
          </p:cNvGrpSpPr>
          <p:nvPr/>
        </p:nvGrpSpPr>
        <p:grpSpPr bwMode="auto">
          <a:xfrm>
            <a:off x="3702050" y="2216150"/>
            <a:ext cx="881063" cy="3009900"/>
            <a:chOff x="775369" y="2193366"/>
            <a:chExt cx="881256" cy="3008993"/>
          </a:xfrm>
        </p:grpSpPr>
        <p:pic>
          <p:nvPicPr>
            <p:cNvPr id="9272" name="jet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369" y="3721421"/>
              <a:ext cx="881256" cy="1480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73" name="j"/>
            <p:cNvSpPr txBox="1">
              <a:spLocks noChangeArrowheads="1"/>
            </p:cNvSpPr>
            <p:nvPr/>
          </p:nvSpPr>
          <p:spPr bwMode="auto">
            <a:xfrm>
              <a:off x="964165" y="2193366"/>
              <a:ext cx="50366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j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6" name="PLAY 1"/>
          <p:cNvGrpSpPr>
            <a:grpSpLocks/>
          </p:cNvGrpSpPr>
          <p:nvPr/>
        </p:nvGrpSpPr>
        <p:grpSpPr bwMode="auto">
          <a:xfrm>
            <a:off x="3763963" y="5434013"/>
            <a:ext cx="736600" cy="735012"/>
            <a:chOff x="6300192" y="2204864"/>
            <a:chExt cx="900100" cy="900100"/>
          </a:xfrm>
        </p:grpSpPr>
        <p:sp>
          <p:nvSpPr>
            <p:cNvPr id="177" name="Oval 176"/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8" name="Isosceles Triangle 177"/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rgbClr val="009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188" name="said"/>
          <p:cNvSpPr txBox="1">
            <a:spLocks noChangeArrowheads="1"/>
          </p:cNvSpPr>
          <p:nvPr/>
        </p:nvSpPr>
        <p:spPr bwMode="auto">
          <a:xfrm>
            <a:off x="6140450" y="3294063"/>
            <a:ext cx="1974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>
                <a:solidFill>
                  <a:schemeClr val="tx1"/>
                </a:solidFill>
              </a:rPr>
              <a:t>do</a:t>
            </a:r>
          </a:p>
        </p:txBody>
      </p:sp>
      <p:sp>
        <p:nvSpPr>
          <p:cNvPr id="189" name="said"/>
          <p:cNvSpPr txBox="1">
            <a:spLocks noChangeArrowheads="1"/>
          </p:cNvSpPr>
          <p:nvPr/>
        </p:nvSpPr>
        <p:spPr bwMode="auto">
          <a:xfrm>
            <a:off x="6081713" y="3340100"/>
            <a:ext cx="2092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0" b="1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190" name="said"/>
          <p:cNvSpPr txBox="1">
            <a:spLocks noChangeArrowheads="1"/>
          </p:cNvSpPr>
          <p:nvPr/>
        </p:nvSpPr>
        <p:spPr bwMode="auto">
          <a:xfrm>
            <a:off x="6081713" y="3340100"/>
            <a:ext cx="2092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0" b="1">
                <a:solidFill>
                  <a:schemeClr val="tx1"/>
                </a:solidFill>
              </a:rPr>
              <a:t>out</a:t>
            </a:r>
          </a:p>
        </p:txBody>
      </p:sp>
      <p:sp>
        <p:nvSpPr>
          <p:cNvPr id="191" name="said"/>
          <p:cNvSpPr txBox="1">
            <a:spLocks noChangeArrowheads="1"/>
          </p:cNvSpPr>
          <p:nvPr/>
        </p:nvSpPr>
        <p:spPr bwMode="auto">
          <a:xfrm>
            <a:off x="6081713" y="3340100"/>
            <a:ext cx="20923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0" b="1">
                <a:solidFill>
                  <a:schemeClr val="tx1"/>
                </a:solidFill>
              </a:rPr>
              <a:t>what</a:t>
            </a:r>
          </a:p>
        </p:txBody>
      </p:sp>
      <p:grpSp>
        <p:nvGrpSpPr>
          <p:cNvPr id="111" name="j"/>
          <p:cNvGrpSpPr>
            <a:grpSpLocks/>
          </p:cNvGrpSpPr>
          <p:nvPr/>
        </p:nvGrpSpPr>
        <p:grpSpPr bwMode="auto">
          <a:xfrm>
            <a:off x="3249613" y="2389188"/>
            <a:ext cx="1863725" cy="2749550"/>
            <a:chOff x="614845" y="2193366"/>
            <a:chExt cx="1864081" cy="2749203"/>
          </a:xfrm>
        </p:grpSpPr>
        <p:pic>
          <p:nvPicPr>
            <p:cNvPr id="9267" name="je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45" y="3978137"/>
              <a:ext cx="881256" cy="958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68" name="j"/>
            <p:cNvSpPr txBox="1">
              <a:spLocks noChangeArrowheads="1"/>
            </p:cNvSpPr>
            <p:nvPr/>
          </p:nvSpPr>
          <p:spPr bwMode="auto">
            <a:xfrm>
              <a:off x="964165" y="2193366"/>
              <a:ext cx="1217267" cy="1446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uffy-TTF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8800" b="1">
                  <a:solidFill>
                    <a:schemeClr val="tx1"/>
                  </a:solidFill>
                </a:rPr>
                <a:t>zz</a:t>
              </a:r>
              <a:endParaRPr lang="en-GB" altLang="en-US" sz="13800" b="1">
                <a:solidFill>
                  <a:schemeClr val="tx1"/>
                </a:solidFill>
              </a:endParaRPr>
            </a:p>
          </p:txBody>
        </p:sp>
        <p:pic>
          <p:nvPicPr>
            <p:cNvPr id="9269" name="jet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670" y="3983665"/>
              <a:ext cx="881256" cy="958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925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26750"/>
                            </p:stCondLst>
                            <p:childTnLst>
                              <p:par>
                                <p:cTn id="19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3025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3225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1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3575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3775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4125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 nodeType="afterGroup">
                            <p:stCondLst>
                              <p:cond delay="4325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25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 nodeType="afterGroup">
                            <p:stCondLst>
                              <p:cond delay="4675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48750"/>
                            </p:stCondLst>
                            <p:childTnLst>
                              <p:par>
                                <p:cTn id="25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26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5225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542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28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5775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59750"/>
                            </p:stCondLst>
                            <p:childTnLst>
                              <p:par>
                                <p:cTn id="29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6325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6525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31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6875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70750"/>
                            </p:stCondLst>
                            <p:childTnLst>
                              <p:par>
                                <p:cTn id="3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71500"/>
                            </p:stCondLst>
                            <p:childTnLst>
                              <p:par>
                                <p:cTn id="3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 nodeType="afterGroup">
                            <p:stCondLst>
                              <p:cond delay="73500"/>
                            </p:stCondLst>
                            <p:childTnLst>
                              <p:par>
                                <p:cTn id="33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7425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76250"/>
                            </p:stCondLst>
                            <p:childTnLst>
                              <p:par>
                                <p:cTn id="33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02" grpId="0"/>
      <p:bldP spid="102" grpId="1"/>
      <p:bldP spid="101" grpId="0"/>
      <p:bldP spid="101" grpId="1"/>
      <p:bldP spid="100" grpId="0"/>
      <p:bldP spid="100" grpId="1"/>
      <p:bldP spid="99" grpId="0"/>
      <p:bldP spid="99" grpId="1"/>
      <p:bldP spid="87" grpId="0"/>
      <p:bldP spid="87" grpId="1"/>
      <p:bldP spid="98" grpId="0"/>
      <p:bldP spid="98" grpId="1"/>
      <p:bldP spid="86" grpId="0"/>
      <p:bldP spid="86" grpId="1"/>
      <p:bldP spid="85" grpId="0"/>
      <p:bldP spid="85" grpId="1"/>
      <p:bldP spid="84" grpId="0"/>
      <p:bldP spid="84" grpId="1"/>
      <p:bldP spid="80" grpId="0"/>
      <p:bldP spid="80" grpId="1"/>
      <p:bldP spid="188" grpId="0"/>
      <p:bldP spid="188" grpId="1"/>
      <p:bldP spid="189" grpId="0"/>
      <p:bldP spid="189" grpId="1"/>
      <p:bldP spid="190" grpId="0"/>
      <p:bldP spid="190" grpId="1"/>
      <p:bldP spid="191" grpId="0"/>
      <p:bldP spid="19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765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066925"/>
            <a:ext cx="5259388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4260850"/>
            <a:ext cx="7775575" cy="19161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7030A0"/>
                </a:solidFill>
              </a:rPr>
              <a:t>They</a:t>
            </a:r>
            <a:r>
              <a:rPr lang="en-US" sz="2400" dirty="0">
                <a:solidFill>
                  <a:schemeClr val="tx1"/>
                </a:solidFill>
              </a:rPr>
              <a:t> finished </a:t>
            </a:r>
            <a:r>
              <a:rPr lang="en-US" sz="2400" dirty="0">
                <a:solidFill>
                  <a:srgbClr val="7030A0"/>
                </a:solidFill>
              </a:rPr>
              <a:t>l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ki</a:t>
            </a:r>
            <a:r>
              <a:rPr lang="en-US" sz="2400" u="sng" dirty="0">
                <a:solidFill>
                  <a:srgbClr val="7030A0"/>
                </a:solidFill>
              </a:rPr>
              <a:t>ng</a:t>
            </a:r>
            <a:r>
              <a:rPr lang="en-US" sz="2400" dirty="0">
                <a:solidFill>
                  <a:srgbClr val="7030A0"/>
                </a:solidFill>
              </a:rPr>
              <a:t> at the pict</a:t>
            </a:r>
            <a:r>
              <a:rPr lang="en-US" sz="2400" u="sng" dirty="0">
                <a:solidFill>
                  <a:srgbClr val="7030A0"/>
                </a:solidFill>
              </a:rPr>
              <a:t>ure</a:t>
            </a:r>
            <a:r>
              <a:rPr lang="en-US" sz="2400" dirty="0">
                <a:solidFill>
                  <a:srgbClr val="7030A0"/>
                </a:solidFill>
              </a:rPr>
              <a:t>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and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writing, </a:t>
            </a:r>
            <a:r>
              <a:rPr lang="en-US" sz="2400" u="sng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en </a:t>
            </a:r>
            <a:r>
              <a:rPr lang="en-US" sz="2400" dirty="0">
                <a:solidFill>
                  <a:schemeClr val="tx1"/>
                </a:solidFill>
              </a:rPr>
              <a:t>closed </a:t>
            </a:r>
            <a:r>
              <a:rPr lang="en-US" sz="2400" dirty="0">
                <a:solidFill>
                  <a:srgbClr val="7030A0"/>
                </a:solidFill>
              </a:rPr>
              <a:t>the b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</a:t>
            </a:r>
            <a:r>
              <a:rPr lang="en-US" sz="2400" dirty="0">
                <a:solidFill>
                  <a:schemeClr val="tx1"/>
                </a:solidFill>
              </a:rPr>
              <a:t>. “</a:t>
            </a:r>
            <a:r>
              <a:rPr lang="en-US" sz="2400" dirty="0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chemeClr val="tx1"/>
                </a:solidFill>
              </a:rPr>
              <a:t> loved 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u="sng" dirty="0">
                <a:solidFill>
                  <a:srgbClr val="7030A0"/>
                </a:solidFill>
              </a:rPr>
              <a:t>ee</a:t>
            </a:r>
            <a:r>
              <a:rPr lang="en-US" sz="2400" dirty="0">
                <a:solidFill>
                  <a:srgbClr val="7030A0"/>
                </a:solidFill>
              </a:rPr>
              <a:t>ti</a:t>
            </a:r>
            <a:r>
              <a:rPr lang="en-US" sz="2400" u="sng" dirty="0">
                <a:solidFill>
                  <a:srgbClr val="7030A0"/>
                </a:solidFill>
              </a:rPr>
              <a:t>ng</a:t>
            </a:r>
            <a:r>
              <a:rPr lang="en-US" sz="2400" dirty="0">
                <a:solidFill>
                  <a:srgbClr val="7030A0"/>
                </a:solidFill>
              </a:rPr>
              <a:t> Fran the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Pirate,”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Sam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rgbClr val="7030A0"/>
                </a:solidFill>
              </a:rPr>
              <a:t>Me </a:t>
            </a:r>
            <a:r>
              <a:rPr lang="en-US" sz="2400" u="sng" dirty="0">
                <a:solidFill>
                  <a:srgbClr val="7030A0"/>
                </a:solidFill>
              </a:rPr>
              <a:t>too</a:t>
            </a:r>
            <a:r>
              <a:rPr lang="en-US" sz="2400" dirty="0">
                <a:solidFill>
                  <a:schemeClr val="tx1"/>
                </a:solidFill>
              </a:rPr>
              <a:t>,” </a:t>
            </a:r>
            <a:r>
              <a:rPr lang="en-US" sz="2400" dirty="0">
                <a:solidFill>
                  <a:srgbClr val="FF0000"/>
                </a:solidFill>
              </a:rPr>
              <a:t>said </a:t>
            </a:r>
            <a:r>
              <a:rPr lang="en-US" sz="2400" dirty="0">
                <a:solidFill>
                  <a:srgbClr val="7030A0"/>
                </a:solidFill>
              </a:rPr>
              <a:t>Kit</a:t>
            </a:r>
            <a:r>
              <a:rPr lang="en-US" sz="2400" dirty="0">
                <a:solidFill>
                  <a:schemeClr val="tx1"/>
                </a:solidFill>
              </a:rPr>
              <a:t>. “</a:t>
            </a:r>
            <a:r>
              <a:rPr lang="en-US" sz="2400" dirty="0">
                <a:solidFill>
                  <a:srgbClr val="FF0000"/>
                </a:solidFill>
              </a:rPr>
              <a:t>So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7030A0"/>
                </a:solidFill>
              </a:rPr>
              <a:t>can we go ag</a:t>
            </a:r>
            <a:r>
              <a:rPr lang="en-US" sz="2400" u="sng" dirty="0">
                <a:solidFill>
                  <a:srgbClr val="7030A0"/>
                </a:solidFill>
              </a:rPr>
              <a:t>ai</a:t>
            </a:r>
            <a:r>
              <a:rPr lang="en-US" sz="2400" dirty="0">
                <a:solidFill>
                  <a:srgbClr val="7030A0"/>
                </a:solidFill>
              </a:rPr>
              <a:t>n next</a:t>
            </a:r>
            <a:r>
              <a:rPr lang="en-US" sz="2400" dirty="0">
                <a:solidFill>
                  <a:schemeClr val="tx1"/>
                </a:solidFill>
              </a:rPr>
              <a:t> time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there </a:t>
            </a:r>
            <a:r>
              <a:rPr lang="en-US" sz="2400" dirty="0">
                <a:solidFill>
                  <a:srgbClr val="7030A0"/>
                </a:solidFill>
              </a:rPr>
              <a:t>is a st</a:t>
            </a:r>
            <a:r>
              <a:rPr lang="en-US" sz="2400" u="sng" dirty="0">
                <a:solidFill>
                  <a:srgbClr val="7030A0"/>
                </a:solidFill>
              </a:rPr>
              <a:t>or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?!”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1963" y="923925"/>
            <a:ext cx="8220075" cy="993775"/>
          </a:xfrm>
        </p:spPr>
        <p:txBody>
          <a:bodyPr/>
          <a:lstStyle/>
          <a:p>
            <a:pPr algn="ctr"/>
            <a:r>
              <a:rPr lang="en-GB" altLang="en-US" b="0" smtClean="0"/>
              <a:t>Today we have written a book containing consonants blends together.</a:t>
            </a:r>
            <a:endParaRPr lang="en-GB" altLang="en-US" sz="20000" b="0" smtClean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208213"/>
            <a:ext cx="233045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208213"/>
            <a:ext cx="2306638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188" name="Rectangle: Rounded Corners 187"/>
          <p:cNvSpPr/>
          <p:nvPr/>
        </p:nvSpPr>
        <p:spPr>
          <a:xfrm>
            <a:off x="814388" y="1052513"/>
            <a:ext cx="7515225" cy="8540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Today, we are practising writing words that contain </a:t>
            </a:r>
          </a:p>
          <a:p>
            <a:pPr algn="ctr">
              <a:defRPr/>
            </a:pPr>
            <a:r>
              <a:rPr lang="en-GB" sz="2400" b="1" kern="0" dirty="0">
                <a:solidFill>
                  <a:schemeClr val="tx1"/>
                </a:solidFill>
              </a:rPr>
              <a:t>consonant blends</a:t>
            </a:r>
            <a:r>
              <a:rPr lang="en-GB" sz="2400" kern="0" dirty="0">
                <a:solidFill>
                  <a:schemeClr val="tx1"/>
                </a:solidFill>
              </a:rPr>
              <a:t>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10244" name="Picture 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849438"/>
            <a:ext cx="139065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5" y="587014"/>
            <a:ext cx="8038248" cy="5683970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26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182688"/>
            <a:ext cx="1365250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105025"/>
            <a:ext cx="1304925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103438"/>
            <a:ext cx="1287462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4260850"/>
            <a:ext cx="7775575" cy="19161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7030A0"/>
                </a:solidFill>
              </a:rPr>
              <a:t>Kit, Sam and Mum </a:t>
            </a:r>
            <a:r>
              <a:rPr lang="en-US" sz="2400" dirty="0">
                <a:solidFill>
                  <a:srgbClr val="FF0000"/>
                </a:solidFill>
              </a:rPr>
              <a:t>were</a:t>
            </a:r>
            <a:r>
              <a:rPr lang="en-US" sz="2400" dirty="0">
                <a:solidFill>
                  <a:srgbClr val="7030A0"/>
                </a:solidFill>
              </a:rPr>
              <a:t> ba</a:t>
            </a:r>
            <a:r>
              <a:rPr lang="en-US" sz="2400" u="sng" dirty="0">
                <a:solidFill>
                  <a:srgbClr val="7030A0"/>
                </a:solidFill>
              </a:rPr>
              <a:t>ck</a:t>
            </a:r>
            <a:r>
              <a:rPr lang="en-US" sz="2400" dirty="0">
                <a:solidFill>
                  <a:srgbClr val="7030A0"/>
                </a:solidFill>
              </a:rPr>
              <a:t> from</a:t>
            </a:r>
            <a:r>
              <a:rPr lang="en-US" sz="2400" dirty="0">
                <a:solidFill>
                  <a:schemeClr val="tx1"/>
                </a:solidFill>
              </a:rPr>
              <a:t> their </a:t>
            </a:r>
            <a:r>
              <a:rPr lang="en-US" sz="2400" dirty="0">
                <a:solidFill>
                  <a:srgbClr val="7030A0"/>
                </a:solidFill>
              </a:rPr>
              <a:t>trip to the</a:t>
            </a:r>
            <a:r>
              <a:rPr lang="en-US" sz="2400" dirty="0">
                <a:solidFill>
                  <a:schemeClr val="tx1"/>
                </a:solidFill>
              </a:rPr>
              <a:t> library. “</a:t>
            </a:r>
            <a:r>
              <a:rPr lang="en-US" sz="2400" dirty="0">
                <a:solidFill>
                  <a:srgbClr val="7030A0"/>
                </a:solidFill>
              </a:rPr>
              <a:t>We had 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great time,”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Kit and Sam wi</a:t>
            </a:r>
            <a:r>
              <a:rPr lang="en-US" sz="2400" u="sng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 a</a:t>
            </a:r>
            <a:r>
              <a:rPr lang="en-US" sz="2400" dirty="0">
                <a:solidFill>
                  <a:schemeClr val="tx1"/>
                </a:solidFill>
              </a:rPr>
              <a:t> twinkle </a:t>
            </a:r>
            <a:r>
              <a:rPr lang="en-US" sz="2400" dirty="0">
                <a:solidFill>
                  <a:srgbClr val="7030A0"/>
                </a:solidFill>
              </a:rPr>
              <a:t>in </a:t>
            </a:r>
            <a:r>
              <a:rPr lang="en-US" sz="2400" dirty="0">
                <a:solidFill>
                  <a:schemeClr val="tx1"/>
                </a:solidFill>
              </a:rPr>
              <a:t>their eyes.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</a:rPr>
              <a:t>“</a:t>
            </a:r>
            <a:r>
              <a:rPr lang="en-US" sz="2400" dirty="0">
                <a:solidFill>
                  <a:srgbClr val="7030A0"/>
                </a:solidFill>
              </a:rPr>
              <a:t>G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d</a:t>
            </a:r>
            <a:r>
              <a:rPr lang="en-US" sz="2400" dirty="0">
                <a:solidFill>
                  <a:schemeClr val="tx1"/>
                </a:solidFill>
              </a:rPr>
              <a:t>,” </a:t>
            </a:r>
            <a:r>
              <a:rPr lang="en-US" sz="2400" dirty="0">
                <a:solidFill>
                  <a:srgbClr val="FF0000"/>
                </a:solidFill>
              </a:rPr>
              <a:t>said </a:t>
            </a:r>
            <a:r>
              <a:rPr lang="en-US" sz="2400" dirty="0">
                <a:solidFill>
                  <a:srgbClr val="7030A0"/>
                </a:solidFill>
              </a:rPr>
              <a:t>Mum</a:t>
            </a:r>
            <a:r>
              <a:rPr lang="en-US" sz="2400" dirty="0">
                <a:solidFill>
                  <a:schemeClr val="tx1"/>
                </a:solidFill>
              </a:rPr>
              <a:t>, “</a:t>
            </a:r>
            <a:r>
              <a:rPr lang="en-US" sz="2400" dirty="0">
                <a:solidFill>
                  <a:srgbClr val="7030A0"/>
                </a:solidFill>
              </a:rPr>
              <a:t>n</a:t>
            </a:r>
            <a:r>
              <a:rPr lang="en-US" sz="2400" u="sng" dirty="0">
                <a:solidFill>
                  <a:srgbClr val="7030A0"/>
                </a:solidFill>
              </a:rPr>
              <a:t>ow</a:t>
            </a:r>
            <a:r>
              <a:rPr lang="en-US" sz="2400" dirty="0">
                <a:solidFill>
                  <a:srgbClr val="7030A0"/>
                </a:solidFill>
              </a:rPr>
              <a:t> we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have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to put</a:t>
            </a:r>
            <a:r>
              <a:rPr lang="en-US" sz="2400" dirty="0">
                <a:solidFill>
                  <a:schemeClr val="tx1"/>
                </a:solidFill>
              </a:rPr>
              <a:t> away </a:t>
            </a:r>
            <a:r>
              <a:rPr lang="en-US" sz="2400" dirty="0">
                <a:solidFill>
                  <a:srgbClr val="7030A0"/>
                </a:solidFill>
              </a:rPr>
              <a:t>all the b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ks we t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 </a:t>
            </a:r>
            <a:r>
              <a:rPr lang="en-US" sz="2400" dirty="0">
                <a:solidFill>
                  <a:srgbClr val="FF0000"/>
                </a:solidFill>
              </a:rPr>
              <a:t>out</a:t>
            </a:r>
            <a:r>
              <a:rPr lang="en-US" sz="2400" dirty="0">
                <a:solidFill>
                  <a:schemeClr val="tx1"/>
                </a:solidFill>
              </a:rPr>
              <a:t>.”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74" t="19952" r="14948" b="470"/>
          <a:stretch/>
        </p:blipFill>
        <p:spPr>
          <a:xfrm>
            <a:off x="552875" y="587014"/>
            <a:ext cx="8038248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9"/>
          <a:stretch>
            <a:fillRect/>
          </a:stretch>
        </p:blipFill>
        <p:spPr bwMode="auto">
          <a:xfrm>
            <a:off x="911225" y="871538"/>
            <a:ext cx="76803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5175250"/>
            <a:ext cx="7775575" cy="10017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7030A0"/>
                </a:solidFill>
              </a:rPr>
              <a:t>They all</a:t>
            </a:r>
            <a:r>
              <a:rPr lang="en-US" sz="2400" dirty="0">
                <a:solidFill>
                  <a:schemeClr val="tx1"/>
                </a:solidFill>
              </a:rPr>
              <a:t> helped </a:t>
            </a:r>
            <a:r>
              <a:rPr lang="en-US" sz="2400" dirty="0">
                <a:solidFill>
                  <a:srgbClr val="7030A0"/>
                </a:solidFill>
              </a:rPr>
              <a:t>to put the b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away. “Phew!” </a:t>
            </a:r>
            <a:r>
              <a:rPr lang="en-US" sz="2400" dirty="0">
                <a:solidFill>
                  <a:srgbClr val="FF0000"/>
                </a:solidFill>
              </a:rPr>
              <a:t>said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Mum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>
                <a:solidFill>
                  <a:srgbClr val="7030A0"/>
                </a:solidFill>
              </a:rPr>
              <a:t>“</a:t>
            </a:r>
            <a:r>
              <a:rPr lang="en-US" sz="2400" u="sng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ank g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dne</a:t>
            </a:r>
            <a:r>
              <a:rPr lang="en-US" sz="2400" u="sng" dirty="0">
                <a:solidFill>
                  <a:srgbClr val="7030A0"/>
                </a:solidFill>
              </a:rPr>
              <a:t>ss</a:t>
            </a:r>
            <a:r>
              <a:rPr lang="en-US" sz="2400" dirty="0">
                <a:solidFill>
                  <a:srgbClr val="7030A0"/>
                </a:solidFill>
              </a:rPr>
              <a:t> it has</a:t>
            </a:r>
            <a:r>
              <a:rPr lang="en-US" sz="2400" dirty="0">
                <a:solidFill>
                  <a:schemeClr val="tx1"/>
                </a:solidFill>
              </a:rPr>
              <a:t> stopped </a:t>
            </a:r>
            <a:r>
              <a:rPr lang="en-US" sz="2400" dirty="0">
                <a:solidFill>
                  <a:srgbClr val="7030A0"/>
                </a:solidFill>
              </a:rPr>
              <a:t>r</a:t>
            </a:r>
            <a:r>
              <a:rPr lang="en-US" sz="2400" u="sng" dirty="0">
                <a:solidFill>
                  <a:srgbClr val="7030A0"/>
                </a:solidFill>
              </a:rPr>
              <a:t>ai</a:t>
            </a:r>
            <a:r>
              <a:rPr lang="en-US" sz="2400" dirty="0">
                <a:solidFill>
                  <a:srgbClr val="7030A0"/>
                </a:solidFill>
              </a:rPr>
              <a:t>ni</a:t>
            </a:r>
            <a:r>
              <a:rPr lang="en-US" sz="2400" u="sng" dirty="0">
                <a:solidFill>
                  <a:srgbClr val="7030A0"/>
                </a:solidFill>
              </a:rPr>
              <a:t>ng</a:t>
            </a:r>
            <a:r>
              <a:rPr lang="en-US" sz="2400" dirty="0">
                <a:solidFill>
                  <a:schemeClr val="tx1"/>
                </a:solidFill>
              </a:rPr>
              <a:t>.”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6" y="587014"/>
            <a:ext cx="8038246" cy="5683969"/>
          </a:xfrm>
          <a:prstGeom prst="roundRect">
            <a:avLst>
              <a:gd name="adj" fmla="val 2877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066925"/>
            <a:ext cx="5259388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684213" y="4260850"/>
            <a:ext cx="7775575" cy="1916113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When </a:t>
            </a:r>
            <a:r>
              <a:rPr lang="en-US" sz="2400" dirty="0">
                <a:solidFill>
                  <a:srgbClr val="7030A0"/>
                </a:solidFill>
              </a:rPr>
              <a:t>Mum left the r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m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>
                <a:solidFill>
                  <a:srgbClr val="7030A0"/>
                </a:solidFill>
              </a:rPr>
              <a:t>Kit and Sam</a:t>
            </a:r>
            <a:r>
              <a:rPr lang="en-US" sz="2400" dirty="0">
                <a:solidFill>
                  <a:schemeClr val="tx1"/>
                </a:solidFill>
              </a:rPr>
              <a:t> followed </a:t>
            </a:r>
            <a:r>
              <a:rPr lang="en-US" sz="2400" dirty="0">
                <a:solidFill>
                  <a:srgbClr val="7030A0"/>
                </a:solidFill>
              </a:rPr>
              <a:t>her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to the kitchen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  <a:r>
              <a:rPr lang="en-US" sz="2400" dirty="0">
                <a:solidFill>
                  <a:srgbClr val="7030A0"/>
                </a:solidFill>
              </a:rPr>
              <a:t>They </a:t>
            </a:r>
            <a:r>
              <a:rPr lang="en-US" sz="2400" dirty="0">
                <a:solidFill>
                  <a:schemeClr val="tx1"/>
                </a:solidFill>
              </a:rPr>
              <a:t>talked about their </a:t>
            </a:r>
            <a:r>
              <a:rPr lang="en-US" sz="2400" dirty="0">
                <a:solidFill>
                  <a:srgbClr val="7030A0"/>
                </a:solidFill>
              </a:rPr>
              <a:t>advent</a:t>
            </a:r>
            <a:r>
              <a:rPr lang="en-US" sz="2400" u="sng" dirty="0">
                <a:solidFill>
                  <a:srgbClr val="7030A0"/>
                </a:solidFill>
              </a:rPr>
              <a:t>ure</a:t>
            </a:r>
            <a:r>
              <a:rPr lang="en-US" sz="2400" dirty="0">
                <a:solidFill>
                  <a:srgbClr val="7030A0"/>
                </a:solidFill>
              </a:rPr>
              <a:t> wi</a:t>
            </a:r>
            <a:r>
              <a:rPr lang="en-US" sz="2400" u="sng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 the </a:t>
            </a:r>
            <a:r>
              <a:rPr lang="en-US" sz="2400" dirty="0">
                <a:solidFill>
                  <a:schemeClr val="tx1"/>
                </a:solidFill>
              </a:rPr>
              <a:t>magic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b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</a:t>
            </a:r>
            <a:r>
              <a:rPr lang="en-US" sz="2400" dirty="0">
                <a:solidFill>
                  <a:schemeClr val="tx1"/>
                </a:solidFill>
              </a:rPr>
              <a:t>. “</a:t>
            </a:r>
            <a:r>
              <a:rPr lang="en-US" sz="2400" dirty="0">
                <a:solidFill>
                  <a:srgbClr val="7030A0"/>
                </a:solidFill>
              </a:rPr>
              <a:t>I </a:t>
            </a:r>
            <a:r>
              <a:rPr lang="en-US" sz="2400" u="sng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ink we </a:t>
            </a:r>
            <a:r>
              <a:rPr lang="en-US" sz="2400" dirty="0">
                <a:solidFill>
                  <a:schemeClr val="tx1"/>
                </a:solidFill>
              </a:rPr>
              <a:t>should write our own pirate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advent</a:t>
            </a:r>
            <a:r>
              <a:rPr lang="en-US" sz="2400" u="sng" dirty="0">
                <a:solidFill>
                  <a:srgbClr val="7030A0"/>
                </a:solidFill>
              </a:rPr>
              <a:t>ure</a:t>
            </a:r>
            <a:r>
              <a:rPr lang="en-US" sz="2400" dirty="0">
                <a:solidFill>
                  <a:srgbClr val="7030A0"/>
                </a:solidFill>
              </a:rPr>
              <a:t> b</a:t>
            </a:r>
            <a:r>
              <a:rPr lang="en-US" sz="2400" u="sng" dirty="0">
                <a:solidFill>
                  <a:srgbClr val="7030A0"/>
                </a:solidFill>
              </a:rPr>
              <a:t>oo</a:t>
            </a:r>
            <a:r>
              <a:rPr lang="en-US" sz="2400" dirty="0">
                <a:solidFill>
                  <a:srgbClr val="7030A0"/>
                </a:solidFill>
              </a:rPr>
              <a:t>k</a:t>
            </a:r>
            <a:r>
              <a:rPr lang="en-US" sz="2400" dirty="0">
                <a:solidFill>
                  <a:schemeClr val="tx1"/>
                </a:solidFill>
              </a:rPr>
              <a:t>,” </a:t>
            </a:r>
            <a:r>
              <a:rPr lang="en-US" sz="2400" dirty="0">
                <a:solidFill>
                  <a:srgbClr val="FF0000"/>
                </a:solidFill>
              </a:rPr>
              <a:t>said </a:t>
            </a:r>
            <a:r>
              <a:rPr lang="en-US" sz="2400" dirty="0">
                <a:solidFill>
                  <a:srgbClr val="7030A0"/>
                </a:solidFill>
              </a:rPr>
              <a:t>Sam</a:t>
            </a:r>
            <a:r>
              <a:rPr lang="en-US" sz="2400" dirty="0">
                <a:solidFill>
                  <a:schemeClr val="tx1"/>
                </a:solidFill>
              </a:rPr>
              <a:t>. “</a:t>
            </a:r>
            <a:r>
              <a:rPr lang="en-US" sz="2400" dirty="0">
                <a:solidFill>
                  <a:srgbClr val="7030A0"/>
                </a:solidFill>
              </a:rPr>
              <a:t>You</a:t>
            </a:r>
            <a:r>
              <a:rPr lang="en-US" sz="2400" dirty="0">
                <a:solidFill>
                  <a:schemeClr val="tx1"/>
                </a:solidFill>
              </a:rPr>
              <a:t> write </a:t>
            </a:r>
            <a:r>
              <a:rPr lang="en-US" sz="2400" dirty="0">
                <a:solidFill>
                  <a:srgbClr val="7030A0"/>
                </a:solidFill>
              </a:rPr>
              <a:t>and I’</a:t>
            </a:r>
            <a:r>
              <a:rPr lang="en-US" sz="2400" u="sng" dirty="0">
                <a:solidFill>
                  <a:srgbClr val="7030A0"/>
                </a:solidFill>
              </a:rPr>
              <a:t>ll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draw,”</a:t>
            </a:r>
            <a:r>
              <a:rPr lang="en-US" sz="2400" dirty="0">
                <a:solidFill>
                  <a:srgbClr val="FF0000"/>
                </a:solidFill>
              </a:rPr>
              <a:t> said </a:t>
            </a:r>
            <a:r>
              <a:rPr lang="en-US" sz="2400" dirty="0">
                <a:solidFill>
                  <a:srgbClr val="7030A0"/>
                </a:solidFill>
              </a:rPr>
              <a:t>Kit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4339" name="Title 1"/>
          <p:cNvSpPr>
            <a:spLocks noChangeArrowheads="1"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uffy-TT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latin typeface="Twinkl SemiBold" pitchFamily="2" charset="0"/>
              </a:rPr>
              <a:t>Pirate Captions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09625" y="1473200"/>
            <a:ext cx="7515225" cy="8763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Can you match the captions that Sam has written to the pictures that Kit has drawn?</a:t>
            </a: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460625"/>
            <a:ext cx="5537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9048" y="227397"/>
            <a:ext cx="1274949" cy="504056"/>
            <a:chOff x="7865140" y="1700808"/>
            <a:chExt cx="131537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7865140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115954" y="1700808"/>
              <a:ext cx="1064558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814388" y="5054600"/>
            <a:ext cx="7515225" cy="8763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dirty="0">
                <a:solidFill>
                  <a:schemeClr val="tx1"/>
                </a:solidFill>
              </a:rPr>
              <a:t>a big thunderstorm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446213"/>
            <a:ext cx="3838575" cy="2714625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69048" y="227397"/>
            <a:ext cx="1274949" cy="504056"/>
            <a:chOff x="7865140" y="1700808"/>
            <a:chExt cx="131537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7865140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115954" y="1700808"/>
              <a:ext cx="1064558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1" name="Rectangle: Rounded Corners 10"/>
          <p:cNvSpPr/>
          <p:nvPr/>
        </p:nvSpPr>
        <p:spPr>
          <a:xfrm>
            <a:off x="814388" y="5054600"/>
            <a:ext cx="7515225" cy="8763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dirty="0">
                <a:solidFill>
                  <a:schemeClr val="tx1"/>
                </a:solidFill>
              </a:rPr>
              <a:t>get some books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504950"/>
            <a:ext cx="3673475" cy="2597150"/>
          </a:xfrm>
          <a:prstGeom prst="rect">
            <a:avLst/>
          </a:prstGeom>
          <a:noFill/>
          <a:ln w="57150">
            <a:solidFill>
              <a:srgbClr val="00963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2328</TotalTime>
  <Words>463</Words>
  <Application>Microsoft Office PowerPoint</Application>
  <PresentationFormat>On-screen Show (4:3)</PresentationFormat>
  <Paragraphs>94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Twinkl</vt:lpstr>
      <vt:lpstr>Tuffy-TTF</vt:lpstr>
      <vt:lpstr>Twinkl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 we have written a book containing consonants blends together.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Lisa Eadon</cp:lastModifiedBy>
  <cp:revision>679</cp:revision>
  <dcterms:created xsi:type="dcterms:W3CDTF">2018-07-20T11:42:41Z</dcterms:created>
  <dcterms:modified xsi:type="dcterms:W3CDTF">2021-01-27T11:35:06Z</dcterms:modified>
</cp:coreProperties>
</file>