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8" r:id="rId2"/>
    <p:sldId id="294" r:id="rId3"/>
    <p:sldId id="305" r:id="rId4"/>
    <p:sldId id="306" r:id="rId5"/>
    <p:sldId id="311" r:id="rId6"/>
    <p:sldId id="312" r:id="rId7"/>
    <p:sldId id="310" r:id="rId8"/>
    <p:sldId id="313" r:id="rId9"/>
    <p:sldId id="314" r:id="rId10"/>
    <p:sldId id="316" r:id="rId11"/>
    <p:sldId id="315" r:id="rId12"/>
    <p:sldId id="307" r:id="rId13"/>
    <p:sldId id="317" r:id="rId14"/>
    <p:sldId id="318" r:id="rId15"/>
    <p:sldId id="319" r:id="rId16"/>
    <p:sldId id="322" r:id="rId17"/>
    <p:sldId id="321" r:id="rId18"/>
    <p:sldId id="320" r:id="rId19"/>
    <p:sldId id="323" r:id="rId20"/>
    <p:sldId id="309" r:id="rId21"/>
    <p:sldId id="324" r:id="rId22"/>
    <p:sldId id="325" r:id="rId23"/>
    <p:sldId id="267" r:id="rId24"/>
  </p:sldIdLst>
  <p:sldSz cx="9144000" cy="6858000" type="screen4x3"/>
  <p:notesSz cx="6858000" cy="9144000"/>
  <p:embeddedFontLst>
    <p:embeddedFont>
      <p:font typeface="Tuffy-TTF" panose="020B0603060100000000" charset="0"/>
      <p:regular r:id="rId27"/>
      <p:bold r:id="rId28"/>
      <p:italic r:id="rId29"/>
      <p:boldItalic r:id="rId30"/>
    </p:embeddedFont>
    <p:embeddedFont>
      <p:font typeface="Twinkl SemiBold" charset="0"/>
      <p:bold r:id="rId31"/>
    </p:embeddedFont>
    <p:embeddedFont>
      <p:font typeface="Twinkl" panose="020B0604020202020204" charset="0"/>
      <p:regular r:id="rId32"/>
      <p:bold r:id="rId33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00963E"/>
    <a:srgbClr val="D82233"/>
    <a:srgbClr val="AEE9EC"/>
    <a:srgbClr val="D83A5E"/>
    <a:srgbClr val="2DB6BC"/>
    <a:srgbClr val="F5CFD8"/>
    <a:srgbClr val="FAB001"/>
    <a:srgbClr val="8D358B"/>
    <a:srgbClr val="F08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7" autoAdjust="0"/>
    <p:restoredTop sz="94660"/>
  </p:normalViewPr>
  <p:slideViewPr>
    <p:cSldViewPr showGuides="1">
      <p:cViewPr varScale="1">
        <p:scale>
          <a:sx n="45" d="100"/>
          <a:sy n="45" d="100"/>
        </p:scale>
        <p:origin x="1260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06/01/2021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06/01/2021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tiff"/><Relationship Id="rId10" Type="http://schemas.openxmlformats.org/officeDocument/2006/relationships/image" Target="../media/image61.png"/><Relationship Id="rId4" Type="http://schemas.openxmlformats.org/officeDocument/2006/relationships/image" Target="../media/image55.tiff"/><Relationship Id="rId9" Type="http://schemas.openxmlformats.org/officeDocument/2006/relationships/image" Target="../media/image60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7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8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9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70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71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3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741521" y="980728"/>
            <a:ext cx="7651432" cy="180020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Twinkl" pitchFamily="50" charset="0"/>
              </a:rPr>
              <a:t>Mum and Dad have written a list of things they need to pack. Can you help Kit and Sam choose the right items to go into the bag?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9"/>
          <a:stretch/>
        </p:blipFill>
        <p:spPr>
          <a:xfrm>
            <a:off x="2188981" y="2899297"/>
            <a:ext cx="2311155" cy="34820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58"/>
          <a:stretch/>
        </p:blipFill>
        <p:spPr>
          <a:xfrm>
            <a:off x="5148064" y="2996953"/>
            <a:ext cx="1758067" cy="3384376"/>
          </a:xfrm>
          <a:prstGeom prst="rect">
            <a:avLst/>
          </a:prstGeom>
        </p:spPr>
      </p:pic>
      <p:grpSp>
        <p:nvGrpSpPr>
          <p:cNvPr id="15" name="Kit's teachings">
            <a:extLst>
              <a:ext uri="{FF2B5EF4-FFF2-40B4-BE49-F238E27FC236}">
                <a16:creationId xmlns:a16="http://schemas.microsoft.com/office/drawing/2014/main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00963E"/>
            </a:solidFill>
            <a:ln w="28575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3E"/>
              </a:solidFill>
            </a:ln>
          </p:spPr>
        </p:pic>
      </p:grpSp>
      <p:sp>
        <p:nvSpPr>
          <p:cNvPr id="18" name="Kit's teaching bubble">
            <a:extLst>
              <a:ext uri="{FF2B5EF4-FFF2-40B4-BE49-F238E27FC236}">
                <a16:creationId xmlns:a16="http://schemas.microsoft.com/office/drawing/2014/main" id="{4F70B4BA-A660-436F-BCC3-8151C9561A39}"/>
              </a:ext>
            </a:extLst>
          </p:cNvPr>
          <p:cNvSpPr/>
          <p:nvPr/>
        </p:nvSpPr>
        <p:spPr>
          <a:xfrm>
            <a:off x="1403648" y="4065488"/>
            <a:ext cx="3829472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Consonant blends include both initial and final consonant blends.</a:t>
            </a:r>
          </a:p>
        </p:txBody>
      </p:sp>
      <p:sp>
        <p:nvSpPr>
          <p:cNvPr id="19" name="Close bubble">
            <a:extLst>
              <a:ext uri="{FF2B5EF4-FFF2-40B4-BE49-F238E27FC236}">
                <a16:creationId xmlns:a16="http://schemas.microsoft.com/office/drawing/2014/main" id="{FD1045FB-80F3-4CA9-AD92-7BAF646FF417}"/>
              </a:ext>
            </a:extLst>
          </p:cNvPr>
          <p:cNvSpPr/>
          <p:nvPr/>
        </p:nvSpPr>
        <p:spPr>
          <a:xfrm>
            <a:off x="5075684" y="3981896"/>
            <a:ext cx="284162" cy="284163"/>
          </a:xfrm>
          <a:prstGeom prst="ellipse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75729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0" y="458610"/>
            <a:ext cx="8316623" cy="5994726"/>
          </a:xfrm>
          <a:prstGeom prst="roundRect">
            <a:avLst>
              <a:gd name="adj" fmla="val 3492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509120"/>
            <a:ext cx="3336312" cy="1749770"/>
          </a:xfrm>
          <a:prstGeom prst="rect">
            <a:avLst/>
          </a:prstGeom>
        </p:spPr>
      </p:pic>
      <p:grpSp>
        <p:nvGrpSpPr>
          <p:cNvPr id="30" name="tent"/>
          <p:cNvGrpSpPr/>
          <p:nvPr/>
        </p:nvGrpSpPr>
        <p:grpSpPr>
          <a:xfrm>
            <a:off x="4032404" y="1537086"/>
            <a:ext cx="2376264" cy="2376264"/>
            <a:chOff x="683568" y="1052736"/>
            <a:chExt cx="1512168" cy="1512168"/>
          </a:xfrm>
        </p:grpSpPr>
        <p:sp>
          <p:nvSpPr>
            <p:cNvPr id="4" name="Oval 3"/>
            <p:cNvSpPr/>
            <p:nvPr/>
          </p:nvSpPr>
          <p:spPr>
            <a:xfrm>
              <a:off x="683568" y="1052736"/>
              <a:ext cx="1512168" cy="1512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9" t="-30769" r="5864" b="-27642"/>
            <a:stretch/>
          </p:blipFill>
          <p:spPr>
            <a:xfrm>
              <a:off x="683568" y="1052736"/>
              <a:ext cx="1512168" cy="1482888"/>
            </a:xfrm>
            <a:prstGeom prst="ellipse">
              <a:avLst/>
            </a:prstGeom>
            <a:ln w="38100">
              <a:solidFill>
                <a:srgbClr val="00963E"/>
              </a:solidFill>
            </a:ln>
          </p:spPr>
        </p:pic>
      </p:grpSp>
      <p:grpSp>
        <p:nvGrpSpPr>
          <p:cNvPr id="31" name="spoon"/>
          <p:cNvGrpSpPr/>
          <p:nvPr/>
        </p:nvGrpSpPr>
        <p:grpSpPr>
          <a:xfrm>
            <a:off x="4049580" y="1517909"/>
            <a:ext cx="2414616" cy="2414618"/>
            <a:chOff x="683568" y="2765866"/>
            <a:chExt cx="1512168" cy="1512169"/>
          </a:xfrm>
        </p:grpSpPr>
        <p:sp>
          <p:nvSpPr>
            <p:cNvPr id="19" name="Oval 18"/>
            <p:cNvSpPr/>
            <p:nvPr/>
          </p:nvSpPr>
          <p:spPr>
            <a:xfrm>
              <a:off x="683568" y="2765867"/>
              <a:ext cx="1512168" cy="1512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8708" t="-12708" r="-239147" b="-5752"/>
            <a:stretch/>
          </p:blipFill>
          <p:spPr>
            <a:xfrm rot="3223451">
              <a:off x="683569" y="2780506"/>
              <a:ext cx="1512167" cy="1482888"/>
            </a:xfrm>
            <a:prstGeom prst="ellipse">
              <a:avLst/>
            </a:prstGeom>
            <a:ln w="38100">
              <a:solidFill>
                <a:srgbClr val="00963E"/>
              </a:solidFill>
            </a:ln>
          </p:spPr>
        </p:pic>
      </p:grpSp>
      <p:grpSp>
        <p:nvGrpSpPr>
          <p:cNvPr id="32" name="lantern"/>
          <p:cNvGrpSpPr/>
          <p:nvPr/>
        </p:nvGrpSpPr>
        <p:grpSpPr>
          <a:xfrm>
            <a:off x="4049580" y="1493638"/>
            <a:ext cx="2451094" cy="2451094"/>
            <a:chOff x="624440" y="4634440"/>
            <a:chExt cx="1512168" cy="1512168"/>
          </a:xfrm>
        </p:grpSpPr>
        <p:sp>
          <p:nvSpPr>
            <p:cNvPr id="22" name="Oval 21"/>
            <p:cNvSpPr/>
            <p:nvPr/>
          </p:nvSpPr>
          <p:spPr>
            <a:xfrm>
              <a:off x="624440" y="4634440"/>
              <a:ext cx="1512168" cy="15121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222" y="4906934"/>
              <a:ext cx="486098" cy="974621"/>
            </a:xfrm>
            <a:prstGeom prst="rect">
              <a:avLst/>
            </a:prstGeom>
          </p:spPr>
        </p:pic>
      </p:grpSp>
      <p:grpSp>
        <p:nvGrpSpPr>
          <p:cNvPr id="34" name="food"/>
          <p:cNvGrpSpPr/>
          <p:nvPr/>
        </p:nvGrpSpPr>
        <p:grpSpPr>
          <a:xfrm>
            <a:off x="4028596" y="1515957"/>
            <a:ext cx="2428775" cy="2428775"/>
            <a:chOff x="2483768" y="1027557"/>
            <a:chExt cx="1512168" cy="1512168"/>
          </a:xfrm>
        </p:grpSpPr>
        <p:sp>
          <p:nvSpPr>
            <p:cNvPr id="24" name="Oval 23"/>
            <p:cNvSpPr/>
            <p:nvPr/>
          </p:nvSpPr>
          <p:spPr>
            <a:xfrm>
              <a:off x="2483768" y="1027557"/>
              <a:ext cx="1512168" cy="15121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579" y="1484784"/>
              <a:ext cx="1214223" cy="709756"/>
            </a:xfrm>
            <a:prstGeom prst="rect">
              <a:avLst/>
            </a:prstGeom>
          </p:spPr>
        </p:pic>
      </p:grpSp>
      <p:grpSp>
        <p:nvGrpSpPr>
          <p:cNvPr id="33" name="swim cap"/>
          <p:cNvGrpSpPr/>
          <p:nvPr/>
        </p:nvGrpSpPr>
        <p:grpSpPr>
          <a:xfrm>
            <a:off x="4029996" y="1481433"/>
            <a:ext cx="2451094" cy="2451094"/>
            <a:chOff x="2483768" y="2725218"/>
            <a:chExt cx="1512168" cy="1512168"/>
          </a:xfrm>
        </p:grpSpPr>
        <p:sp>
          <p:nvSpPr>
            <p:cNvPr id="25" name="Oval 24"/>
            <p:cNvSpPr/>
            <p:nvPr/>
          </p:nvSpPr>
          <p:spPr>
            <a:xfrm>
              <a:off x="2483768" y="2725218"/>
              <a:ext cx="1512168" cy="15121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775" y="3107144"/>
              <a:ext cx="897171" cy="870405"/>
            </a:xfrm>
            <a:prstGeom prst="rect">
              <a:avLst/>
            </a:prstGeom>
          </p:spPr>
        </p:pic>
      </p:grpSp>
      <p:grpSp>
        <p:nvGrpSpPr>
          <p:cNvPr id="35" name="hairbrush"/>
          <p:cNvGrpSpPr/>
          <p:nvPr/>
        </p:nvGrpSpPr>
        <p:grpSpPr>
          <a:xfrm>
            <a:off x="4028596" y="1476195"/>
            <a:ext cx="2532252" cy="2445078"/>
            <a:chOff x="4283968" y="1082016"/>
            <a:chExt cx="1512168" cy="1460111"/>
          </a:xfrm>
        </p:grpSpPr>
        <p:sp>
          <p:nvSpPr>
            <p:cNvPr id="28" name="Oval 27"/>
            <p:cNvSpPr/>
            <p:nvPr/>
          </p:nvSpPr>
          <p:spPr>
            <a:xfrm>
              <a:off x="4283968" y="1082016"/>
              <a:ext cx="1512168" cy="1460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5" t="-7486" r="18750" b="41861"/>
            <a:stretch/>
          </p:blipFill>
          <p:spPr>
            <a:xfrm>
              <a:off x="4283968" y="1104793"/>
              <a:ext cx="1512168" cy="1437334"/>
            </a:xfrm>
            <a:prstGeom prst="ellipse">
              <a:avLst/>
            </a:prstGeom>
            <a:ln w="38100">
              <a:solidFill>
                <a:srgbClr val="00963E"/>
              </a:solidFill>
            </a:ln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2" y="1155746"/>
            <a:ext cx="2965764" cy="428947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26940" y="1783641"/>
            <a:ext cx="2520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tent</a:t>
            </a:r>
          </a:p>
          <a:p>
            <a:r>
              <a:rPr lang="en-GB" sz="3200" dirty="0"/>
              <a:t>spoon</a:t>
            </a:r>
          </a:p>
          <a:p>
            <a:r>
              <a:rPr lang="en-GB" sz="3200" dirty="0"/>
              <a:t>lamp</a:t>
            </a:r>
          </a:p>
          <a:p>
            <a:r>
              <a:rPr lang="en-GB" sz="3200" dirty="0"/>
              <a:t>camp food</a:t>
            </a:r>
          </a:p>
          <a:p>
            <a:r>
              <a:rPr lang="en-GB" sz="3200" dirty="0"/>
              <a:t>swim hat</a:t>
            </a:r>
          </a:p>
          <a:p>
            <a:r>
              <a:rPr lang="en-GB" sz="3200" dirty="0"/>
              <a:t>brush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26940" y="2132856"/>
            <a:ext cx="96474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26940" y="2636912"/>
            <a:ext cx="126014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26940" y="3067531"/>
            <a:ext cx="126014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02294" y="3573016"/>
            <a:ext cx="19695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26940" y="4077072"/>
            <a:ext cx="18288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26940" y="4563426"/>
            <a:ext cx="1180764" cy="989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32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0243 0.3548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10243 0.3548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10243 0.3548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10243 0.3548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10243 0.3548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10243 0.3548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3E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 txBox="1"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r>
              <a:rPr lang="en-GB" altLang="en-US" dirty="0"/>
              <a:t>Consonant Blend I Spy</a:t>
            </a: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741521" y="1473200"/>
            <a:ext cx="7651432" cy="195580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The family are in the car. Kit and Sam play I Spy on the way. Listen to Kit and Sam sounding out the words. Can you guess what they have spotted?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46" y="3717032"/>
            <a:ext cx="4565282" cy="231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7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3E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9"/>
          <a:stretch/>
        </p:blipFill>
        <p:spPr>
          <a:xfrm>
            <a:off x="1259632" y="2598155"/>
            <a:ext cx="6444208" cy="378317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926484" y="908720"/>
            <a:ext cx="2659708" cy="1027614"/>
          </a:xfrm>
          <a:prstGeom prst="wedgeRoundRectCallout">
            <a:avLst>
              <a:gd name="adj1" fmla="val -27691"/>
              <a:gd name="adj2" fmla="val 9208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4515" y="107011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fl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54075" y="1070109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9804" y="107010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</a:t>
            </a:r>
          </a:p>
        </p:txBody>
      </p:sp>
      <p:grpSp>
        <p:nvGrpSpPr>
          <p:cNvPr id="14" name="Show button">
            <a:extLst>
              <a:ext uri="{FF2B5EF4-FFF2-40B4-BE49-F238E27FC236}">
                <a16:creationId xmlns:a16="http://schemas.microsoft.com/office/drawing/2014/main" id="{C9D156E8-FA50-44E6-8794-1EDDB5FBEA8E}"/>
              </a:ext>
            </a:extLst>
          </p:cNvPr>
          <p:cNvGrpSpPr/>
          <p:nvPr/>
        </p:nvGrpSpPr>
        <p:grpSpPr>
          <a:xfrm>
            <a:off x="755576" y="5534675"/>
            <a:ext cx="1588713" cy="666848"/>
            <a:chOff x="6825194" y="5534675"/>
            <a:chExt cx="158871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30FFDB83-0A80-4D59-A0A9-3A5837C05DE6}"/>
                </a:ext>
              </a:extLst>
            </p:cNvPr>
            <p:cNvSpPr/>
            <p:nvPr/>
          </p:nvSpPr>
          <p:spPr>
            <a:xfrm>
              <a:off x="6825194" y="5650938"/>
              <a:ext cx="1189206" cy="432048"/>
            </a:xfrm>
            <a:prstGeom prst="roundRect">
              <a:avLst>
                <a:gd name="adj" fmla="val 50000"/>
              </a:avLst>
            </a:prstGeom>
            <a:solidFill>
              <a:srgbClr val="0096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7E7EC5A-3AC1-4095-9540-A72FA4D0B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3E"/>
              </a:solidFill>
            </a:ln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59" y="904131"/>
            <a:ext cx="3982972" cy="1514219"/>
          </a:xfrm>
          <a:prstGeom prst="rect">
            <a:avLst/>
          </a:prstGeom>
        </p:spPr>
      </p:pic>
      <p:pic>
        <p:nvPicPr>
          <p:cNvPr id="3" name="fla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17821" y="2418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5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3E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9"/>
          <a:stretch/>
        </p:blipFill>
        <p:spPr>
          <a:xfrm>
            <a:off x="1259632" y="2598155"/>
            <a:ext cx="6444208" cy="378317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139016" y="908720"/>
            <a:ext cx="2659708" cy="1027614"/>
          </a:xfrm>
          <a:prstGeom prst="wedgeRoundRectCallout">
            <a:avLst>
              <a:gd name="adj1" fmla="val -27691"/>
              <a:gd name="adj2" fmla="val 9208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3581" y="107011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3141" y="1070109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8870" y="107010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st</a:t>
            </a:r>
            <a:endParaRPr lang="en-GB" sz="3600" dirty="0"/>
          </a:p>
        </p:txBody>
      </p:sp>
      <p:grpSp>
        <p:nvGrpSpPr>
          <p:cNvPr id="14" name="Show button">
            <a:extLst>
              <a:ext uri="{FF2B5EF4-FFF2-40B4-BE49-F238E27FC236}">
                <a16:creationId xmlns:a16="http://schemas.microsoft.com/office/drawing/2014/main" id="{C9D156E8-FA50-44E6-8794-1EDDB5FBEA8E}"/>
              </a:ext>
            </a:extLst>
          </p:cNvPr>
          <p:cNvGrpSpPr/>
          <p:nvPr/>
        </p:nvGrpSpPr>
        <p:grpSpPr>
          <a:xfrm>
            <a:off x="755576" y="5534675"/>
            <a:ext cx="1588713" cy="666848"/>
            <a:chOff x="6825194" y="5534675"/>
            <a:chExt cx="158871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30FFDB83-0A80-4D59-A0A9-3A5837C05DE6}"/>
                </a:ext>
              </a:extLst>
            </p:cNvPr>
            <p:cNvSpPr/>
            <p:nvPr/>
          </p:nvSpPr>
          <p:spPr>
            <a:xfrm>
              <a:off x="6825194" y="5650938"/>
              <a:ext cx="1189206" cy="432048"/>
            </a:xfrm>
            <a:prstGeom prst="roundRect">
              <a:avLst>
                <a:gd name="adj" fmla="val 50000"/>
              </a:avLst>
            </a:prstGeom>
            <a:solidFill>
              <a:srgbClr val="0096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7E7EC5A-3AC1-4095-9540-A72FA4D0B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3E"/>
              </a:solidFill>
            </a:ln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58" y="731453"/>
            <a:ext cx="1908212" cy="1932669"/>
          </a:xfrm>
          <a:prstGeom prst="rect">
            <a:avLst/>
          </a:prstGeom>
        </p:spPr>
      </p:pic>
      <p:pic>
        <p:nvPicPr>
          <p:cNvPr id="3" name="n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2616" y="3573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3E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9"/>
          <a:stretch/>
        </p:blipFill>
        <p:spPr>
          <a:xfrm>
            <a:off x="1259632" y="2598155"/>
            <a:ext cx="6444208" cy="378317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68144" y="908720"/>
            <a:ext cx="2659708" cy="1027614"/>
          </a:xfrm>
          <a:prstGeom prst="wedgeRoundRectCallout">
            <a:avLst>
              <a:gd name="adj1" fmla="val -27691"/>
              <a:gd name="adj2" fmla="val 9208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107011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2269" y="1070109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7998" y="1070108"/>
            <a:ext cx="83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nd</a:t>
            </a:r>
            <a:endParaRPr lang="en-GB" sz="3600" dirty="0"/>
          </a:p>
        </p:txBody>
      </p:sp>
      <p:grpSp>
        <p:nvGrpSpPr>
          <p:cNvPr id="14" name="Show button">
            <a:extLst>
              <a:ext uri="{FF2B5EF4-FFF2-40B4-BE49-F238E27FC236}">
                <a16:creationId xmlns:a16="http://schemas.microsoft.com/office/drawing/2014/main" id="{C9D156E8-FA50-44E6-8794-1EDDB5FBEA8E}"/>
              </a:ext>
            </a:extLst>
          </p:cNvPr>
          <p:cNvGrpSpPr/>
          <p:nvPr/>
        </p:nvGrpSpPr>
        <p:grpSpPr>
          <a:xfrm>
            <a:off x="755576" y="5534675"/>
            <a:ext cx="1588713" cy="666848"/>
            <a:chOff x="6825194" y="5534675"/>
            <a:chExt cx="158871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30FFDB83-0A80-4D59-A0A9-3A5837C05DE6}"/>
                </a:ext>
              </a:extLst>
            </p:cNvPr>
            <p:cNvSpPr/>
            <p:nvPr/>
          </p:nvSpPr>
          <p:spPr>
            <a:xfrm>
              <a:off x="6825194" y="5650938"/>
              <a:ext cx="1189206" cy="432048"/>
            </a:xfrm>
            <a:prstGeom prst="roundRect">
              <a:avLst>
                <a:gd name="adj" fmla="val 50000"/>
              </a:avLst>
            </a:prstGeom>
            <a:solidFill>
              <a:srgbClr val="0096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7E7EC5A-3AC1-4095-9540-A72FA4D0B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3E"/>
              </a:solidFill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71668"/>
            <a:ext cx="3751824" cy="1128145"/>
          </a:xfrm>
          <a:prstGeom prst="rect">
            <a:avLst/>
          </a:prstGeom>
        </p:spPr>
      </p:pic>
      <p:pic>
        <p:nvPicPr>
          <p:cNvPr id="7" name="po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2616" y="3645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5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3E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9"/>
          <a:stretch/>
        </p:blipFill>
        <p:spPr>
          <a:xfrm>
            <a:off x="1259632" y="2598155"/>
            <a:ext cx="6444208" cy="378317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139016" y="908720"/>
            <a:ext cx="2659708" cy="1027614"/>
          </a:xfrm>
          <a:prstGeom prst="wedgeRoundRectCallout">
            <a:avLst>
              <a:gd name="adj1" fmla="val -27691"/>
              <a:gd name="adj2" fmla="val 9208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3581" y="107011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1840" y="107010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7210" y="107010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ee</a:t>
            </a:r>
            <a:endParaRPr lang="en-GB" sz="3600" dirty="0"/>
          </a:p>
        </p:txBody>
      </p:sp>
      <p:grpSp>
        <p:nvGrpSpPr>
          <p:cNvPr id="14" name="Show button">
            <a:extLst>
              <a:ext uri="{FF2B5EF4-FFF2-40B4-BE49-F238E27FC236}">
                <a16:creationId xmlns:a16="http://schemas.microsoft.com/office/drawing/2014/main" id="{C9D156E8-FA50-44E6-8794-1EDDB5FBEA8E}"/>
              </a:ext>
            </a:extLst>
          </p:cNvPr>
          <p:cNvGrpSpPr/>
          <p:nvPr/>
        </p:nvGrpSpPr>
        <p:grpSpPr>
          <a:xfrm>
            <a:off x="755576" y="5534675"/>
            <a:ext cx="1588713" cy="666848"/>
            <a:chOff x="6825194" y="5534675"/>
            <a:chExt cx="158871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30FFDB83-0A80-4D59-A0A9-3A5837C05DE6}"/>
                </a:ext>
              </a:extLst>
            </p:cNvPr>
            <p:cNvSpPr/>
            <p:nvPr/>
          </p:nvSpPr>
          <p:spPr>
            <a:xfrm>
              <a:off x="6825194" y="5650938"/>
              <a:ext cx="1189206" cy="432048"/>
            </a:xfrm>
            <a:prstGeom prst="roundRect">
              <a:avLst>
                <a:gd name="adj" fmla="val 50000"/>
              </a:avLst>
            </a:prstGeom>
            <a:solidFill>
              <a:srgbClr val="0096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7E7EC5A-3AC1-4095-9540-A72FA4D0B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3E"/>
              </a:solidFill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81" y="731453"/>
            <a:ext cx="875229" cy="2147772"/>
          </a:xfrm>
          <a:prstGeom prst="rect">
            <a:avLst/>
          </a:prstGeom>
        </p:spPr>
      </p:pic>
      <p:pic>
        <p:nvPicPr>
          <p:cNvPr id="7" name="tr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2616" y="3284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3E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9"/>
          <a:stretch/>
        </p:blipFill>
        <p:spPr>
          <a:xfrm>
            <a:off x="1259632" y="2598155"/>
            <a:ext cx="6444208" cy="378317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68144" y="908720"/>
            <a:ext cx="2659708" cy="1027614"/>
          </a:xfrm>
          <a:prstGeom prst="wedgeRoundRectCallout">
            <a:avLst>
              <a:gd name="adj1" fmla="val -27691"/>
              <a:gd name="adj2" fmla="val 9208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1486" y="1064891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240" y="1064891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5119" y="1064891"/>
            <a:ext cx="83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n</a:t>
            </a:r>
          </a:p>
        </p:txBody>
      </p:sp>
      <p:grpSp>
        <p:nvGrpSpPr>
          <p:cNvPr id="14" name="Show button">
            <a:extLst>
              <a:ext uri="{FF2B5EF4-FFF2-40B4-BE49-F238E27FC236}">
                <a16:creationId xmlns:a16="http://schemas.microsoft.com/office/drawing/2014/main" id="{C9D156E8-FA50-44E6-8794-1EDDB5FBEA8E}"/>
              </a:ext>
            </a:extLst>
          </p:cNvPr>
          <p:cNvGrpSpPr/>
          <p:nvPr/>
        </p:nvGrpSpPr>
        <p:grpSpPr>
          <a:xfrm>
            <a:off x="755576" y="5534675"/>
            <a:ext cx="1588713" cy="666848"/>
            <a:chOff x="6825194" y="5534675"/>
            <a:chExt cx="158871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30FFDB83-0A80-4D59-A0A9-3A5837C05DE6}"/>
                </a:ext>
              </a:extLst>
            </p:cNvPr>
            <p:cNvSpPr/>
            <p:nvPr/>
          </p:nvSpPr>
          <p:spPr>
            <a:xfrm>
              <a:off x="6825194" y="5650938"/>
              <a:ext cx="1189206" cy="432048"/>
            </a:xfrm>
            <a:prstGeom prst="roundRect">
              <a:avLst>
                <a:gd name="adj" fmla="val 50000"/>
              </a:avLst>
            </a:prstGeom>
            <a:solidFill>
              <a:srgbClr val="0096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7E7EC5A-3AC1-4095-9540-A72FA4D0B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3E"/>
              </a:solidFill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7215873" y="1064890"/>
            <a:ext cx="83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ch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6" y="829409"/>
            <a:ext cx="2618878" cy="1780909"/>
          </a:xfrm>
          <a:prstGeom prst="rect">
            <a:avLst/>
          </a:prstGeom>
        </p:spPr>
      </p:pic>
      <p:pic>
        <p:nvPicPr>
          <p:cNvPr id="7" name="ben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36361" y="4005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/>
      <p:bldP spid="12" grpId="0"/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3E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9"/>
          <a:stretch/>
        </p:blipFill>
        <p:spPr>
          <a:xfrm>
            <a:off x="1259632" y="2598155"/>
            <a:ext cx="6444208" cy="378317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139016" y="908720"/>
            <a:ext cx="2659708" cy="1027614"/>
          </a:xfrm>
          <a:prstGeom prst="wedgeRoundRectCallout">
            <a:avLst>
              <a:gd name="adj1" fmla="val -27691"/>
              <a:gd name="adj2" fmla="val 9208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3581" y="107011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fr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5856" y="107010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o</a:t>
            </a:r>
          </a:p>
        </p:txBody>
      </p:sp>
      <p:grpSp>
        <p:nvGrpSpPr>
          <p:cNvPr id="14" name="Show button">
            <a:extLst>
              <a:ext uri="{FF2B5EF4-FFF2-40B4-BE49-F238E27FC236}">
                <a16:creationId xmlns:a16="http://schemas.microsoft.com/office/drawing/2014/main" id="{C9D156E8-FA50-44E6-8794-1EDDB5FBEA8E}"/>
              </a:ext>
            </a:extLst>
          </p:cNvPr>
          <p:cNvGrpSpPr/>
          <p:nvPr/>
        </p:nvGrpSpPr>
        <p:grpSpPr>
          <a:xfrm>
            <a:off x="755576" y="5534675"/>
            <a:ext cx="1588713" cy="666848"/>
            <a:chOff x="6825194" y="5534675"/>
            <a:chExt cx="158871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30FFDB83-0A80-4D59-A0A9-3A5837C05DE6}"/>
                </a:ext>
              </a:extLst>
            </p:cNvPr>
            <p:cNvSpPr/>
            <p:nvPr/>
          </p:nvSpPr>
          <p:spPr>
            <a:xfrm>
              <a:off x="6825194" y="5650938"/>
              <a:ext cx="1189206" cy="432048"/>
            </a:xfrm>
            <a:prstGeom prst="roundRect">
              <a:avLst>
                <a:gd name="adj" fmla="val 50000"/>
              </a:avLst>
            </a:prstGeom>
            <a:solidFill>
              <a:srgbClr val="0096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7E7EC5A-3AC1-4095-9540-A72FA4D0B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3E"/>
              </a:solidFill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3503547" y="107010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64" y="731453"/>
            <a:ext cx="1389474" cy="1589067"/>
          </a:xfrm>
          <a:prstGeom prst="rect">
            <a:avLst/>
          </a:prstGeom>
        </p:spPr>
      </p:pic>
      <p:pic>
        <p:nvPicPr>
          <p:cNvPr id="7" name="fro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4624" y="3645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1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/>
      <p:bldP spid="13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 txBox="1"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r>
              <a:rPr lang="en-GB" altLang="en-US" dirty="0"/>
              <a:t>Sentence Time</a:t>
            </a: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741521" y="1473200"/>
            <a:ext cx="7651432" cy="195580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What can Dad see? Read the sentence then click ‘Show’ to reveal the answer!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17032"/>
            <a:ext cx="4565282" cy="231869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63E"/>
          </a:solidFill>
        </p:grpSpPr>
        <p:sp>
          <p:nvSpPr>
            <p:cNvPr id="13" name="Oval 12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99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1"/>
          </a:solidFill>
        </p:grpSpPr>
        <p:sp>
          <p:nvSpPr>
            <p:cNvPr id="8" name="Oval 7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10" name="Speech Bubble">
            <a:extLst>
              <a:ext uri="{FF2B5EF4-FFF2-40B4-BE49-F238E27FC236}">
                <a16:creationId xmlns:a16="http://schemas.microsoft.com/office/drawing/2014/main" id="{656ACA77-DD06-4B76-A9F3-FA692455DBA6}"/>
              </a:ext>
            </a:extLst>
          </p:cNvPr>
          <p:cNvSpPr/>
          <p:nvPr/>
        </p:nvSpPr>
        <p:spPr>
          <a:xfrm>
            <a:off x="2015716" y="836219"/>
            <a:ext cx="5112568" cy="753331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Let’s practise Sam’s Sounds and Tricky Words!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89792-BBE2-4261-A08E-396FE6DC6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0" y="1772816"/>
            <a:ext cx="1296144" cy="4034117"/>
          </a:xfrm>
          <a:prstGeom prst="rect">
            <a:avLst/>
          </a:prstGeom>
        </p:spPr>
      </p:pic>
      <p:sp>
        <p:nvSpPr>
          <p:cNvPr id="12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3" name="PLAY 2">
            <a:extLst>
              <a:ext uri="{FF2B5EF4-FFF2-40B4-BE49-F238E27FC236}">
                <a16:creationId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95" name="said">
            <a:extLst>
              <a:ext uri="{FF2B5EF4-FFF2-40B4-BE49-F238E27FC236}">
                <a16:creationId xmlns:a16="http://schemas.microsoft.com/office/drawing/2014/main" id="{E5EFF261-5B2A-4E4E-9B0E-37031FE63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223" y="3305874"/>
            <a:ext cx="197413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said</a:t>
            </a:r>
          </a:p>
        </p:txBody>
      </p:sp>
      <p:sp>
        <p:nvSpPr>
          <p:cNvPr id="96" name="so">
            <a:extLst>
              <a:ext uri="{FF2B5EF4-FFF2-40B4-BE49-F238E27FC236}">
                <a16:creationId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4409" y="3292405"/>
            <a:ext cx="13397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so</a:t>
            </a:r>
          </a:p>
        </p:txBody>
      </p:sp>
      <p:sp>
        <p:nvSpPr>
          <p:cNvPr id="97" name="have">
            <a:extLst>
              <a:ext uri="{FF2B5EF4-FFF2-40B4-BE49-F238E27FC236}">
                <a16:creationId xmlns:a16="http://schemas.microsoft.com/office/drawing/2014/main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472" y="3298901"/>
            <a:ext cx="203757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have</a:t>
            </a:r>
          </a:p>
        </p:txBody>
      </p:sp>
      <p:sp>
        <p:nvSpPr>
          <p:cNvPr id="98" name="like">
            <a:extLst>
              <a:ext uri="{FF2B5EF4-FFF2-40B4-BE49-F238E27FC236}">
                <a16:creationId xmlns:a16="http://schemas.microsoft.com/office/drawing/2014/main" id="{8ECD2561-691C-4234-BF96-BD527397B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074" y="3312847"/>
            <a:ext cx="15983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like</a:t>
            </a:r>
          </a:p>
        </p:txBody>
      </p:sp>
      <p:sp>
        <p:nvSpPr>
          <p:cNvPr id="99" name="come">
            <a:extLst>
              <a:ext uri="{FF2B5EF4-FFF2-40B4-BE49-F238E27FC236}">
                <a16:creationId xmlns:a16="http://schemas.microsoft.com/office/drawing/2014/main" id="{3BA73105-4E30-4DB8-A655-9ECFD979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862" y="3302114"/>
            <a:ext cx="21710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come</a:t>
            </a:r>
          </a:p>
        </p:txBody>
      </p:sp>
      <p:sp>
        <p:nvSpPr>
          <p:cNvPr id="100" name="some">
            <a:extLst>
              <a:ext uri="{FF2B5EF4-FFF2-40B4-BE49-F238E27FC236}">
                <a16:creationId xmlns:a16="http://schemas.microsoft.com/office/drawing/2014/main" id="{E25C68D7-6CDA-454E-B03F-F03FF47A2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108" y="3319820"/>
            <a:ext cx="21803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some</a:t>
            </a:r>
          </a:p>
        </p:txBody>
      </p:sp>
      <p:sp>
        <p:nvSpPr>
          <p:cNvPr id="101" name="background">
            <a:extLst>
              <a:ext uri="{FF2B5EF4-FFF2-40B4-BE49-F238E27FC236}">
                <a16:creationId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3020529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02" name="v">
            <a:extLst>
              <a:ext uri="{FF2B5EF4-FFF2-40B4-BE49-F238E27FC236}">
                <a16:creationId xmlns:a16="http://schemas.microsoft.com/office/drawing/2014/main" id="{93C652CD-E765-45E8-A11F-929F329746B2}"/>
              </a:ext>
            </a:extLst>
          </p:cNvPr>
          <p:cNvGrpSpPr/>
          <p:nvPr/>
        </p:nvGrpSpPr>
        <p:grpSpPr>
          <a:xfrm>
            <a:off x="3673133" y="2210477"/>
            <a:ext cx="1008454" cy="3035574"/>
            <a:chOff x="771000" y="2195536"/>
            <a:chExt cx="1008454" cy="3035574"/>
          </a:xfrm>
        </p:grpSpPr>
        <p:pic>
          <p:nvPicPr>
            <p:cNvPr id="103" name="jelly">
              <a:extLst>
                <a:ext uri="{FF2B5EF4-FFF2-40B4-BE49-F238E27FC236}">
                  <a16:creationId xmlns:a16="http://schemas.microsoft.com/office/drawing/2014/main" id="{70B87A26-2402-455E-903D-F90AEA2B6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00" y="3806355"/>
              <a:ext cx="1008454" cy="1424755"/>
            </a:xfrm>
            <a:prstGeom prst="rect">
              <a:avLst/>
            </a:prstGeom>
          </p:spPr>
        </p:pic>
        <p:sp>
          <p:nvSpPr>
            <p:cNvPr id="104" name="v">
              <a:extLst>
                <a:ext uri="{FF2B5EF4-FFF2-40B4-BE49-F238E27FC236}">
                  <a16:creationId xmlns:a16="http://schemas.microsoft.com/office/drawing/2014/main" id="{A3E02F5E-B6A8-4296-B8D8-4AB44FD69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789" y="2195536"/>
              <a:ext cx="76335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v</a:t>
              </a:r>
              <a:endParaRPr lang="en-GB" altLang="en-US" sz="13800" b="1" dirty="0"/>
            </a:p>
          </p:txBody>
        </p:sp>
      </p:grpSp>
      <p:grpSp>
        <p:nvGrpSpPr>
          <p:cNvPr id="105" name="w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260527" y="2188347"/>
            <a:ext cx="1737813" cy="2703838"/>
            <a:chOff x="2011954" y="2277197"/>
            <a:chExt cx="1737813" cy="2703838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954" y="4330825"/>
              <a:ext cx="1737813" cy="650210"/>
            </a:xfrm>
            <a:prstGeom prst="rect">
              <a:avLst/>
            </a:prstGeom>
          </p:spPr>
        </p:pic>
        <p:sp>
          <p:nvSpPr>
            <p:cNvPr id="107" name="w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363270" y="2277197"/>
              <a:ext cx="109837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w</a:t>
              </a:r>
            </a:p>
          </p:txBody>
        </p:sp>
      </p:grpSp>
      <p:grpSp>
        <p:nvGrpSpPr>
          <p:cNvPr id="108" name="x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446422" y="2309156"/>
            <a:ext cx="1371084" cy="2876999"/>
            <a:chOff x="2220949" y="2271903"/>
            <a:chExt cx="1371084" cy="2876999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949" y="3965066"/>
              <a:ext cx="1371084" cy="1183836"/>
            </a:xfrm>
            <a:prstGeom prst="rect">
              <a:avLst/>
            </a:prstGeom>
          </p:spPr>
        </p:pic>
        <p:sp>
          <p:nvSpPr>
            <p:cNvPr id="110" name="x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518453" y="2271903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x</a:t>
              </a:r>
            </a:p>
          </p:txBody>
        </p:sp>
      </p:grpSp>
      <p:grpSp>
        <p:nvGrpSpPr>
          <p:cNvPr id="111" name="y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737348" y="2369215"/>
            <a:ext cx="818530" cy="2929124"/>
            <a:chOff x="2511364" y="2271903"/>
            <a:chExt cx="818530" cy="2929124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364" y="3783676"/>
              <a:ext cx="751484" cy="1417351"/>
            </a:xfrm>
            <a:prstGeom prst="rect">
              <a:avLst/>
            </a:prstGeom>
          </p:spPr>
        </p:pic>
        <p:sp>
          <p:nvSpPr>
            <p:cNvPr id="113" name="y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518453" y="2271903"/>
              <a:ext cx="81144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y</a:t>
              </a:r>
            </a:p>
          </p:txBody>
        </p:sp>
      </p:grpSp>
      <p:grpSp>
        <p:nvGrpSpPr>
          <p:cNvPr id="114" name="z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509977" y="2293338"/>
            <a:ext cx="1249016" cy="2985526"/>
            <a:chOff x="2256622" y="2271903"/>
            <a:chExt cx="1249016" cy="2985526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622" y="3897654"/>
              <a:ext cx="1249016" cy="1359775"/>
            </a:xfrm>
            <a:prstGeom prst="rect">
              <a:avLst/>
            </a:prstGeom>
          </p:spPr>
        </p:pic>
        <p:sp>
          <p:nvSpPr>
            <p:cNvPr id="116" name="z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518453" y="2271903"/>
              <a:ext cx="70083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z</a:t>
              </a:r>
            </a:p>
          </p:txBody>
        </p:sp>
      </p:grpSp>
      <p:grpSp>
        <p:nvGrpSpPr>
          <p:cNvPr id="117" name="qu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179982" y="2259545"/>
            <a:ext cx="1977303" cy="2903722"/>
            <a:chOff x="1895752" y="2210455"/>
            <a:chExt cx="1977303" cy="2903722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5752" y="3975958"/>
              <a:ext cx="1977303" cy="1138219"/>
            </a:xfrm>
            <a:prstGeom prst="rect">
              <a:avLst/>
            </a:prstGeom>
          </p:spPr>
        </p:pic>
        <p:sp>
          <p:nvSpPr>
            <p:cNvPr id="119" name="qu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137879" y="2210455"/>
              <a:ext cx="14510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qu</a:t>
              </a:r>
              <a:endParaRPr lang="en-GB" sz="8800" b="1" dirty="0"/>
            </a:p>
          </p:txBody>
        </p:sp>
      </p:grpSp>
      <p:grpSp>
        <p:nvGrpSpPr>
          <p:cNvPr id="120" name="ch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458365" y="2278209"/>
            <a:ext cx="1364476" cy="2946472"/>
            <a:chOff x="2230874" y="2278209"/>
            <a:chExt cx="1364476" cy="2946472"/>
          </a:xfrm>
        </p:grpSpPr>
        <p:sp>
          <p:nvSpPr>
            <p:cNvPr id="121" name="c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30874" y="2278209"/>
              <a:ext cx="136447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ch</a:t>
              </a:r>
              <a:endParaRPr lang="en-GB" sz="8800" b="1" dirty="0"/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858" y="3945938"/>
              <a:ext cx="1091653" cy="1278743"/>
            </a:xfrm>
            <a:prstGeom prst="rect">
              <a:avLst/>
            </a:prstGeom>
          </p:spPr>
        </p:pic>
      </p:grpSp>
      <p:grpSp>
        <p:nvGrpSpPr>
          <p:cNvPr id="123" name="sh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182680" y="2362145"/>
            <a:ext cx="1882840" cy="2532265"/>
            <a:chOff x="1978637" y="2261884"/>
            <a:chExt cx="1882840" cy="2532265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637" y="4206639"/>
              <a:ext cx="1882840" cy="587510"/>
            </a:xfrm>
            <a:prstGeom prst="rect">
              <a:avLst/>
            </a:prstGeom>
          </p:spPr>
        </p:pic>
        <p:sp>
          <p:nvSpPr>
            <p:cNvPr id="125" name="sh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88470" y="2261884"/>
              <a:ext cx="13436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sh</a:t>
              </a:r>
              <a:endParaRPr lang="en-GB" sz="8800" b="1" dirty="0"/>
            </a:p>
          </p:txBody>
        </p:sp>
      </p:grpSp>
      <p:grpSp>
        <p:nvGrpSpPr>
          <p:cNvPr id="126" name="th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497811" y="2369215"/>
            <a:ext cx="1339687" cy="2769001"/>
            <a:chOff x="2231506" y="2261884"/>
            <a:chExt cx="1339687" cy="2769001"/>
          </a:xfrm>
        </p:grpSpPr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506" y="3817482"/>
              <a:ext cx="1273185" cy="1213403"/>
            </a:xfrm>
            <a:prstGeom prst="rect">
              <a:avLst/>
            </a:prstGeom>
          </p:spPr>
        </p:pic>
        <p:sp>
          <p:nvSpPr>
            <p:cNvPr id="128" name="th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88470" y="2261884"/>
              <a:ext cx="12827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th</a:t>
              </a:r>
              <a:endParaRPr lang="en-GB" sz="8800" b="1" dirty="0"/>
            </a:p>
          </p:txBody>
        </p:sp>
      </p:grpSp>
      <p:grpSp>
        <p:nvGrpSpPr>
          <p:cNvPr id="129" name="ng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418392" y="2268106"/>
            <a:ext cx="1457450" cy="2913215"/>
            <a:chOff x="2288470" y="2261884"/>
            <a:chExt cx="1457450" cy="2913215"/>
          </a:xfrm>
        </p:grpSpPr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286" y="3954654"/>
              <a:ext cx="920808" cy="1220445"/>
            </a:xfrm>
            <a:prstGeom prst="rect">
              <a:avLst/>
            </a:prstGeom>
          </p:spPr>
        </p:pic>
        <p:sp>
          <p:nvSpPr>
            <p:cNvPr id="131" name="ng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88470" y="2261884"/>
              <a:ext cx="145745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ng</a:t>
              </a:r>
            </a:p>
          </p:txBody>
        </p:sp>
      </p:grpSp>
      <p:grpSp>
        <p:nvGrpSpPr>
          <p:cNvPr id="132" name="ai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494113" y="2356432"/>
            <a:ext cx="1222149" cy="2835750"/>
            <a:chOff x="2288470" y="2261884"/>
            <a:chExt cx="1222149" cy="2835750"/>
          </a:xfrm>
        </p:grpSpPr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2269" y="3954348"/>
              <a:ext cx="1118350" cy="1143286"/>
            </a:xfrm>
            <a:prstGeom prst="rect">
              <a:avLst/>
            </a:prstGeom>
          </p:spPr>
        </p:pic>
        <p:sp>
          <p:nvSpPr>
            <p:cNvPr id="134" name="ai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88470" y="2261884"/>
              <a:ext cx="117852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ai</a:t>
              </a:r>
              <a:endParaRPr lang="en-GB" sz="8800" b="1" dirty="0"/>
            </a:p>
          </p:txBody>
        </p:sp>
      </p:grpSp>
      <p:grpSp>
        <p:nvGrpSpPr>
          <p:cNvPr id="135" name="ee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457520" y="2331942"/>
            <a:ext cx="1399001" cy="2713219"/>
            <a:chOff x="2247614" y="2261884"/>
            <a:chExt cx="1399001" cy="2713219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614" y="4104210"/>
              <a:ext cx="1399001" cy="870893"/>
            </a:xfrm>
            <a:prstGeom prst="rect">
              <a:avLst/>
            </a:prstGeom>
          </p:spPr>
        </p:pic>
        <p:sp>
          <p:nvSpPr>
            <p:cNvPr id="137" name="ee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88470" y="2261884"/>
              <a:ext cx="125547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ee</a:t>
              </a:r>
              <a:endParaRPr lang="en-GB" sz="8800" b="1" dirty="0"/>
            </a:p>
          </p:txBody>
        </p:sp>
      </p:grpSp>
      <p:grpSp>
        <p:nvGrpSpPr>
          <p:cNvPr id="138" name="igh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221858" y="2367423"/>
            <a:ext cx="1808508" cy="2854537"/>
            <a:chOff x="2015267" y="2245411"/>
            <a:chExt cx="1808508" cy="2854537"/>
          </a:xfrm>
        </p:grpSpPr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626" y="3774131"/>
              <a:ext cx="1102908" cy="1325817"/>
            </a:xfrm>
            <a:prstGeom prst="rect">
              <a:avLst/>
            </a:prstGeom>
          </p:spPr>
        </p:pic>
        <p:sp>
          <p:nvSpPr>
            <p:cNvPr id="140" name="igh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015267" y="2245411"/>
              <a:ext cx="18085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igh</a:t>
              </a:r>
              <a:endParaRPr lang="en-GB" sz="8800" b="1" dirty="0"/>
            </a:p>
          </p:txBody>
        </p:sp>
      </p:grpSp>
      <p:grpSp>
        <p:nvGrpSpPr>
          <p:cNvPr id="141" name="oa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395847" y="2391172"/>
            <a:ext cx="1468273" cy="2808405"/>
            <a:chOff x="2242459" y="2242862"/>
            <a:chExt cx="1468273" cy="2808405"/>
          </a:xfrm>
        </p:grpSpPr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200" y="4031631"/>
              <a:ext cx="1401532" cy="1019636"/>
            </a:xfrm>
            <a:prstGeom prst="rect">
              <a:avLst/>
            </a:prstGeom>
          </p:spPr>
        </p:pic>
        <p:sp>
          <p:nvSpPr>
            <p:cNvPr id="143" name="oa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42459" y="2242862"/>
              <a:ext cx="142699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oa</a:t>
              </a:r>
              <a:endParaRPr lang="en-GB" sz="8800" b="1" dirty="0"/>
            </a:p>
          </p:txBody>
        </p:sp>
      </p:grpSp>
      <p:grpSp>
        <p:nvGrpSpPr>
          <p:cNvPr id="144" name="oo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456917" y="2374472"/>
            <a:ext cx="1417854" cy="2666608"/>
            <a:chOff x="2226567" y="2242862"/>
            <a:chExt cx="1417854" cy="2666608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67" y="4008522"/>
              <a:ext cx="1417854" cy="900948"/>
            </a:xfrm>
            <a:prstGeom prst="rect">
              <a:avLst/>
            </a:prstGeom>
          </p:spPr>
        </p:pic>
        <p:sp>
          <p:nvSpPr>
            <p:cNvPr id="146" name="oo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42459" y="2242862"/>
              <a:ext cx="13837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oo</a:t>
              </a:r>
              <a:endParaRPr lang="en-GB" sz="8800" b="1" dirty="0"/>
            </a:p>
          </p:txBody>
        </p:sp>
      </p:grpSp>
      <p:grpSp>
        <p:nvGrpSpPr>
          <p:cNvPr id="147" name="a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524642" y="2298259"/>
            <a:ext cx="1319592" cy="2818048"/>
            <a:chOff x="2242459" y="2242862"/>
            <a:chExt cx="1319592" cy="2818048"/>
          </a:xfrm>
        </p:grpSpPr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643" y="3872678"/>
              <a:ext cx="1251118" cy="1188232"/>
            </a:xfrm>
            <a:prstGeom prst="rect">
              <a:avLst/>
            </a:prstGeom>
          </p:spPr>
        </p:pic>
        <p:sp>
          <p:nvSpPr>
            <p:cNvPr id="149" name="ar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42459" y="2242862"/>
              <a:ext cx="131959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ar</a:t>
              </a:r>
              <a:endParaRPr lang="en-GB" sz="8800" b="1" dirty="0"/>
            </a:p>
          </p:txBody>
        </p:sp>
      </p:grpSp>
      <p:grpSp>
        <p:nvGrpSpPr>
          <p:cNvPr id="150" name="o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234389" y="2372940"/>
            <a:ext cx="1843169" cy="2594056"/>
            <a:chOff x="1970423" y="2242862"/>
            <a:chExt cx="1843169" cy="2594056"/>
          </a:xfrm>
        </p:grpSpPr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0423" y="4145175"/>
              <a:ext cx="1843169" cy="691743"/>
            </a:xfrm>
            <a:prstGeom prst="rect">
              <a:avLst/>
            </a:prstGeom>
          </p:spPr>
        </p:pic>
        <p:sp>
          <p:nvSpPr>
            <p:cNvPr id="152" name="or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42459" y="2242862"/>
              <a:ext cx="12763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or</a:t>
              </a:r>
            </a:p>
          </p:txBody>
        </p:sp>
      </p:grpSp>
      <p:grpSp>
        <p:nvGrpSpPr>
          <p:cNvPr id="153" name="u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485080" y="2353226"/>
            <a:ext cx="1327608" cy="2687854"/>
            <a:chOff x="2242459" y="2242862"/>
            <a:chExt cx="1327608" cy="2687854"/>
          </a:xfrm>
        </p:grpSpPr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482" y="4002871"/>
              <a:ext cx="1137440" cy="927845"/>
            </a:xfrm>
            <a:prstGeom prst="rect">
              <a:avLst/>
            </a:prstGeom>
          </p:spPr>
        </p:pic>
        <p:sp>
          <p:nvSpPr>
            <p:cNvPr id="155" name="ur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42459" y="2242862"/>
              <a:ext cx="13276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</a:t>
              </a:r>
              <a:endParaRPr lang="en-GB" sz="8800" b="1" dirty="0"/>
            </a:p>
          </p:txBody>
        </p:sp>
      </p:grpSp>
      <p:grpSp>
        <p:nvGrpSpPr>
          <p:cNvPr id="156" name="ow">
            <a:extLst>
              <a:ext uri="{FF2B5EF4-FFF2-40B4-BE49-F238E27FC236}">
                <a16:creationId xmlns:a16="http://schemas.microsoft.com/office/drawing/2014/main" id="{93C652CD-E765-45E8-A11F-929F329746B2}"/>
              </a:ext>
            </a:extLst>
          </p:cNvPr>
          <p:cNvGrpSpPr/>
          <p:nvPr/>
        </p:nvGrpSpPr>
        <p:grpSpPr>
          <a:xfrm>
            <a:off x="3284253" y="2335414"/>
            <a:ext cx="1711393" cy="2686512"/>
            <a:chOff x="371166" y="2244560"/>
            <a:chExt cx="1711393" cy="2686512"/>
          </a:xfrm>
        </p:grpSpPr>
        <p:pic>
          <p:nvPicPr>
            <p:cNvPr id="157" name="picture b">
              <a:extLst>
                <a:ext uri="{FF2B5EF4-FFF2-40B4-BE49-F238E27FC236}">
                  <a16:creationId xmlns:a16="http://schemas.microsoft.com/office/drawing/2014/main" id="{70B87A26-2402-455E-903D-F90AEA2B6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38" y="4146210"/>
              <a:ext cx="1668921" cy="784862"/>
            </a:xfrm>
            <a:prstGeom prst="rect">
              <a:avLst/>
            </a:prstGeom>
          </p:spPr>
        </p:pic>
        <p:sp>
          <p:nvSpPr>
            <p:cNvPr id="158" name="b">
              <a:extLst>
                <a:ext uri="{FF2B5EF4-FFF2-40B4-BE49-F238E27FC236}">
                  <a16:creationId xmlns:a16="http://schemas.microsoft.com/office/drawing/2014/main" id="{A3E02F5E-B6A8-4296-B8D8-4AB44FD69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166" y="2244560"/>
              <a:ext cx="169790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ow</a:t>
              </a:r>
              <a:endParaRPr lang="en-GB" altLang="en-US" sz="13800" b="1" dirty="0"/>
            </a:p>
          </p:txBody>
        </p:sp>
      </p:grpSp>
      <p:grpSp>
        <p:nvGrpSpPr>
          <p:cNvPr id="159" name="oi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603648" y="2427268"/>
            <a:ext cx="1135247" cy="2720722"/>
            <a:chOff x="2353590" y="2261470"/>
            <a:chExt cx="1135247" cy="2720722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504" y="4115448"/>
              <a:ext cx="860385" cy="866744"/>
            </a:xfrm>
            <a:prstGeom prst="rect">
              <a:avLst/>
            </a:prstGeom>
          </p:spPr>
        </p:pic>
        <p:sp>
          <p:nvSpPr>
            <p:cNvPr id="161" name="oi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353590" y="2261470"/>
              <a:ext cx="113524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oi</a:t>
              </a:r>
            </a:p>
          </p:txBody>
        </p:sp>
      </p:grpSp>
      <p:grpSp>
        <p:nvGrpSpPr>
          <p:cNvPr id="162" name="ea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181846" y="2394765"/>
            <a:ext cx="1854995" cy="2878343"/>
            <a:chOff x="1998996" y="2248548"/>
            <a:chExt cx="1854995" cy="2878343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161" y="3885584"/>
              <a:ext cx="874020" cy="1241307"/>
            </a:xfrm>
            <a:prstGeom prst="rect">
              <a:avLst/>
            </a:prstGeom>
          </p:spPr>
        </p:pic>
        <p:sp>
          <p:nvSpPr>
            <p:cNvPr id="164" name="ear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1998996" y="2248548"/>
              <a:ext cx="185499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ear</a:t>
              </a:r>
            </a:p>
          </p:txBody>
        </p:sp>
      </p:grpSp>
      <p:grpSp>
        <p:nvGrpSpPr>
          <p:cNvPr id="165" name="ai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245336" y="2255946"/>
            <a:ext cx="1670650" cy="3020614"/>
            <a:chOff x="1998996" y="2248548"/>
            <a:chExt cx="1670650" cy="3020614"/>
          </a:xfrm>
        </p:grpSpPr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622" y="3862717"/>
              <a:ext cx="841088" cy="1406445"/>
            </a:xfrm>
            <a:prstGeom prst="rect">
              <a:avLst/>
            </a:prstGeom>
          </p:spPr>
        </p:pic>
        <p:sp>
          <p:nvSpPr>
            <p:cNvPr id="167" name="air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1998996" y="2248548"/>
              <a:ext cx="167065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air</a:t>
              </a:r>
            </a:p>
          </p:txBody>
        </p:sp>
      </p:grpSp>
      <p:grpSp>
        <p:nvGrpSpPr>
          <p:cNvPr id="168" name="ure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167355" y="2211168"/>
            <a:ext cx="1863011" cy="2687494"/>
            <a:chOff x="1871894" y="2255950"/>
            <a:chExt cx="1863011" cy="2687494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484" y="4272042"/>
              <a:ext cx="1294819" cy="671402"/>
            </a:xfrm>
            <a:prstGeom prst="rect">
              <a:avLst/>
            </a:prstGeom>
          </p:spPr>
        </p:pic>
        <p:sp>
          <p:nvSpPr>
            <p:cNvPr id="170" name="ure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1871894" y="2255950"/>
              <a:ext cx="18630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ure</a:t>
              </a:r>
              <a:endParaRPr lang="en-GB" sz="8800" b="1" dirty="0"/>
            </a:p>
          </p:txBody>
        </p:sp>
      </p:grpSp>
      <p:grpSp>
        <p:nvGrpSpPr>
          <p:cNvPr id="171" name="e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573239" y="2207779"/>
            <a:ext cx="1212191" cy="3011666"/>
            <a:chOff x="2269767" y="2243133"/>
            <a:chExt cx="1212191" cy="3011666"/>
          </a:xfrm>
        </p:grpSpPr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185" y="3916342"/>
              <a:ext cx="585700" cy="1338457"/>
            </a:xfrm>
            <a:prstGeom prst="rect">
              <a:avLst/>
            </a:prstGeom>
          </p:spPr>
        </p:pic>
        <p:sp>
          <p:nvSpPr>
            <p:cNvPr id="173" name="er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69767" y="2243133"/>
              <a:ext cx="121219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er</a:t>
              </a:r>
              <a:endParaRPr lang="en-GB" sz="8800" b="1" dirty="0"/>
            </a:p>
          </p:txBody>
        </p:sp>
      </p:grpSp>
      <p:grpSp>
        <p:nvGrpSpPr>
          <p:cNvPr id="174" name="PLAY 1">
            <a:extLst>
              <a:ext uri="{FF2B5EF4-FFF2-40B4-BE49-F238E27FC236}">
                <a16:creationId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3764623" y="5357927"/>
            <a:ext cx="735369" cy="735369"/>
            <a:chOff x="6300192" y="2204864"/>
            <a:chExt cx="900100" cy="900100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6" name="Isosceles Triangle 175">
              <a:extLst>
                <a:ext uri="{FF2B5EF4-FFF2-40B4-BE49-F238E27FC236}">
                  <a16:creationId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7" name="j">
            <a:extLst>
              <a:ext uri="{FF2B5EF4-FFF2-40B4-BE49-F238E27FC236}">
                <a16:creationId xmlns:a16="http://schemas.microsoft.com/office/drawing/2014/main" id="{93C652CD-E765-45E8-A11F-929F329746B2}"/>
              </a:ext>
            </a:extLst>
          </p:cNvPr>
          <p:cNvGrpSpPr/>
          <p:nvPr/>
        </p:nvGrpSpPr>
        <p:grpSpPr>
          <a:xfrm>
            <a:off x="3696539" y="2268106"/>
            <a:ext cx="881256" cy="3008993"/>
            <a:chOff x="775369" y="2193366"/>
            <a:chExt cx="881256" cy="3008993"/>
          </a:xfrm>
        </p:grpSpPr>
        <p:pic>
          <p:nvPicPr>
            <p:cNvPr id="178" name="jelly">
              <a:extLst>
                <a:ext uri="{FF2B5EF4-FFF2-40B4-BE49-F238E27FC236}">
                  <a16:creationId xmlns:a16="http://schemas.microsoft.com/office/drawing/2014/main" id="{70B87A26-2402-455E-903D-F90AEA2B6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369" y="3721421"/>
              <a:ext cx="881256" cy="1480938"/>
            </a:xfrm>
            <a:prstGeom prst="rect">
              <a:avLst/>
            </a:prstGeom>
          </p:spPr>
        </p:pic>
        <p:sp>
          <p:nvSpPr>
            <p:cNvPr id="179" name="j">
              <a:extLst>
                <a:ext uri="{FF2B5EF4-FFF2-40B4-BE49-F238E27FC236}">
                  <a16:creationId xmlns:a16="http://schemas.microsoft.com/office/drawing/2014/main" id="{A3E02F5E-B6A8-4296-B8D8-4AB44FD69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50366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j</a:t>
              </a:r>
              <a:endParaRPr lang="en-GB" altLang="en-US" sz="13800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75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25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2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75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75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825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25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375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75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925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25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475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675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25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225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3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500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575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775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125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3250"/>
                            </p:stCondLst>
                            <p:childTnLst>
                              <p:par>
                                <p:cTn id="23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600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675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</p:childTnLst>
        </p:cTn>
      </p:par>
    </p:tnLst>
    <p:bldLst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63E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7" name="Speech Bubble">
            <a:extLst>
              <a:ext uri="{FF2B5EF4-FFF2-40B4-BE49-F238E27FC236}">
                <a16:creationId xmlns:a16="http://schemas.microsoft.com/office/drawing/2014/main" id="{B0288A3D-4903-446A-9F9F-C5E99AF2DE15}"/>
              </a:ext>
            </a:extLst>
          </p:cNvPr>
          <p:cNvSpPr/>
          <p:nvPr/>
        </p:nvSpPr>
        <p:spPr>
          <a:xfrm>
            <a:off x="631328" y="4077072"/>
            <a:ext cx="7829103" cy="1267058"/>
          </a:xfrm>
          <a:prstGeom prst="wedgeRoundRectCallout">
            <a:avLst>
              <a:gd name="adj1" fmla="val 20479"/>
              <a:gd name="adj2" fmla="val -486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3200" dirty="0">
                <a:solidFill>
                  <a:srgbClr val="DE1E5A"/>
                </a:solidFill>
                <a:latin typeface="Twinkl" pitchFamily="50" charset="0"/>
              </a:rPr>
              <a:t>There</a:t>
            </a:r>
            <a:r>
              <a:rPr lang="en-GB" sz="3200" dirty="0">
                <a:latin typeface="Twinkl" pitchFamily="50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is the </a:t>
            </a:r>
            <a:r>
              <a:rPr lang="en-GB" sz="3200" dirty="0">
                <a:solidFill>
                  <a:srgbClr val="DE1E5A"/>
                </a:solidFill>
                <a:latin typeface="Twinkl" pitchFamily="50" charset="0"/>
              </a:rPr>
              <a:t>little</a:t>
            </a:r>
            <a:r>
              <a:rPr lang="en-GB" sz="3200" dirty="0">
                <a:latin typeface="Twinkl" pitchFamily="50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camp and </a:t>
            </a:r>
            <a:r>
              <a:rPr lang="en-GB" sz="3200" dirty="0">
                <a:solidFill>
                  <a:srgbClr val="DE1E5A"/>
                </a:solidFill>
                <a:latin typeface="Twinkl" pitchFamily="50" charset="0"/>
              </a:rPr>
              <a:t>there</a:t>
            </a:r>
            <a:r>
              <a:rPr lang="en-GB" sz="3200" dirty="0">
                <a:latin typeface="Twinkl" pitchFamily="50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are lots of tents!”</a:t>
            </a:r>
          </a:p>
        </p:txBody>
      </p:sp>
      <p:grpSp>
        <p:nvGrpSpPr>
          <p:cNvPr id="8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876256" y="5534675"/>
            <a:ext cx="1499293" cy="666848"/>
            <a:chOff x="6914614" y="5534675"/>
            <a:chExt cx="1499293" cy="666848"/>
          </a:xfrm>
        </p:grpSpPr>
        <p:sp>
          <p:nvSpPr>
            <p:cNvPr id="9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0096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3E"/>
              </a:solidFill>
            </a:ln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60" y="765758"/>
            <a:ext cx="4313036" cy="3049815"/>
          </a:xfrm>
          <a:prstGeom prst="ellipse">
            <a:avLst/>
          </a:prstGeom>
        </p:spPr>
      </p:pic>
      <p:sp>
        <p:nvSpPr>
          <p:cNvPr id="35" name="Sound Buttons On"/>
          <p:cNvSpPr/>
          <p:nvPr/>
        </p:nvSpPr>
        <p:spPr>
          <a:xfrm>
            <a:off x="703856" y="5022841"/>
            <a:ext cx="1152128" cy="1152128"/>
          </a:xfrm>
          <a:prstGeom prst="ellipse">
            <a:avLst/>
          </a:prstGeom>
          <a:solidFill>
            <a:srgbClr val="00963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Sound Buttons On/Off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26891" y="4669908"/>
            <a:ext cx="3747896" cy="649911"/>
            <a:chOff x="2426891" y="4669908"/>
            <a:chExt cx="3747896" cy="649911"/>
          </a:xfrm>
        </p:grpSpPr>
        <p:sp>
          <p:nvSpPr>
            <p:cNvPr id="15" name="Oval 14"/>
            <p:cNvSpPr/>
            <p:nvPr/>
          </p:nvSpPr>
          <p:spPr>
            <a:xfrm>
              <a:off x="2426891" y="4669908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577350" y="4669908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514881" y="4669908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4723524" y="4669908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003806" y="4669908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5288863" y="4669908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4096942" y="5229200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3842544" y="5229200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3680356" y="5229200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3542836" y="5229200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3360006" y="5229200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6084168" y="4669908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5854202" y="4669908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5595243" y="4669908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4306030" y="5229200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4598330" y="5229200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4763181" y="5229200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4956558" y="5229200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5148064" y="5229200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495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2" y="404664"/>
            <a:ext cx="8269002" cy="6048672"/>
          </a:xfrm>
          <a:prstGeom prst="roundRect">
            <a:avLst>
              <a:gd name="adj" fmla="val 3872"/>
            </a:avLst>
          </a:prstGeom>
          <a:ln w="3810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65" y="1335999"/>
            <a:ext cx="1597655" cy="44409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60" y="1412777"/>
            <a:ext cx="1215316" cy="439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7" y="3622881"/>
            <a:ext cx="1197315" cy="21458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38" y="2373777"/>
            <a:ext cx="1127459" cy="3257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77" y="2247980"/>
            <a:ext cx="1150814" cy="354147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63E"/>
          </a:solidFill>
        </p:grpSpPr>
        <p:sp>
          <p:nvSpPr>
            <p:cNvPr id="20" name="Oval 19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11560" y="4941168"/>
            <a:ext cx="7920880" cy="1296144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They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arrived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at the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campsite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and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unpacked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 c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ar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Can we help to put the tent up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?” asked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 and 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Of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course!”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said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Mum and Dad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207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6" y="2635081"/>
            <a:ext cx="1127459" cy="3257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457389"/>
            <a:ext cx="1150814" cy="35414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1915971" y="2089906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n w="57150">
                  <a:noFill/>
                </a:ln>
                <a:latin typeface="Twinkl SemiBold" pitchFamily="2" charset="0"/>
              </a:rPr>
              <a:t>Consonant Blends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Today, we have practised…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53054"/>
            <a:ext cx="1197315" cy="21458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60924" y="5172313"/>
            <a:ext cx="3238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adventure continues next lesson!</a:t>
            </a:r>
          </a:p>
        </p:txBody>
      </p:sp>
    </p:spTree>
    <p:extLst>
      <p:ext uri="{BB962C8B-B14F-4D97-AF65-F5344CB8AC3E}">
        <p14:creationId xmlns:p14="http://schemas.microsoft.com/office/powerpoint/2010/main" val="10381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94" y="1556792"/>
            <a:ext cx="1441856" cy="443711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339752" y="836712"/>
            <a:ext cx="4249158" cy="2376264"/>
          </a:xfrm>
          <a:prstGeom prst="wedgeRoundRectCallout">
            <a:avLst>
              <a:gd name="adj1" fmla="val 56754"/>
              <a:gd name="adj2" fmla="val 8337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This week, we meet our next tricky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words for reading:</a:t>
            </a:r>
          </a:p>
          <a:p>
            <a:pPr algn="ctr"/>
            <a:r>
              <a:rPr lang="en-GB" sz="2800" dirty="0">
                <a:solidFill>
                  <a:srgbClr val="DE1E5A"/>
                </a:solidFill>
                <a:latin typeface="Twinkl" pitchFamily="50" charset="0"/>
              </a:rPr>
              <a:t>were</a:t>
            </a:r>
          </a:p>
          <a:p>
            <a:pPr algn="ctr"/>
            <a:r>
              <a:rPr lang="en-GB" sz="2800" dirty="0">
                <a:solidFill>
                  <a:srgbClr val="DE1E5A"/>
                </a:solidFill>
                <a:latin typeface="Twinkl" pitchFamily="50" charset="0"/>
              </a:rPr>
              <a:t>there </a:t>
            </a:r>
          </a:p>
          <a:p>
            <a:pPr algn="ctr"/>
            <a:r>
              <a:rPr lang="en-GB" sz="2800" dirty="0">
                <a:solidFill>
                  <a:srgbClr val="DE1E5A"/>
                </a:solidFill>
                <a:latin typeface="Twinkl" pitchFamily="50" charset="0"/>
              </a:rPr>
              <a:t>little</a:t>
            </a:r>
          </a:p>
          <a:p>
            <a:pPr algn="ctr"/>
            <a:r>
              <a:rPr lang="en-GB" sz="2800" dirty="0">
                <a:solidFill>
                  <a:srgbClr val="DE1E5A"/>
                </a:solidFill>
                <a:latin typeface="Twinkl" pitchFamily="50" charset="0"/>
              </a:rPr>
              <a:t>one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164936" y="4610400"/>
            <a:ext cx="5544616" cy="1368152"/>
          </a:xfrm>
          <a:prstGeom prst="wedgeRoundRectCallout">
            <a:avLst>
              <a:gd name="adj1" fmla="val 52920"/>
              <a:gd name="adj2" fmla="val -8416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Tricky words are words that can’t be sounded out. We just have to learn them off by heart!</a:t>
            </a:r>
          </a:p>
        </p:txBody>
      </p:sp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 txBox="1"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r>
              <a:rPr lang="en-GB" altLang="en-US" dirty="0"/>
              <a:t>Throw and Catch</a:t>
            </a:r>
          </a:p>
        </p:txBody>
      </p:sp>
      <p:sp>
        <p:nvSpPr>
          <p:cNvPr id="13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741521" y="1473200"/>
            <a:ext cx="7651432" cy="87568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Kit and Sam are playing catch in the garden. Read the tricky words on the balls as they throw them.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36912"/>
            <a:ext cx="1125921" cy="3467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36912"/>
            <a:ext cx="1060800" cy="344695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11560" y="2655146"/>
            <a:ext cx="1316049" cy="1141230"/>
            <a:chOff x="-3990806" y="908720"/>
            <a:chExt cx="2900225" cy="248047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0928" y="908720"/>
              <a:ext cx="2480470" cy="248047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-3990806" y="1548790"/>
              <a:ext cx="2900225" cy="112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little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32578" y="2655146"/>
            <a:ext cx="1388057" cy="1141230"/>
            <a:chOff x="-3990806" y="908720"/>
            <a:chExt cx="2900225" cy="24804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0929" y="908720"/>
              <a:ext cx="2480470" cy="24804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-3990806" y="1361164"/>
              <a:ext cx="2900225" cy="1321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one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96573" y="4836160"/>
            <a:ext cx="1460065" cy="1184326"/>
            <a:chOff x="-3990808" y="908720"/>
            <a:chExt cx="2900225" cy="248047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0928" y="908720"/>
              <a:ext cx="2480470" cy="248047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-3990808" y="1536573"/>
              <a:ext cx="2900225" cy="1224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were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1560" y="4819517"/>
            <a:ext cx="1420840" cy="1217613"/>
            <a:chOff x="-3990806" y="908720"/>
            <a:chExt cx="2900225" cy="248047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0928" y="908720"/>
              <a:ext cx="2480470" cy="248047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-3990806" y="1548789"/>
              <a:ext cx="2900225" cy="120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there</a:t>
              </a:r>
              <a:endParaRPr lang="en-GB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7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0" y="452589"/>
            <a:ext cx="8316623" cy="5928739"/>
          </a:xfrm>
          <a:prstGeom prst="roundRect">
            <a:avLst>
              <a:gd name="adj" fmla="val 3492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96536" y="836712"/>
            <a:ext cx="2900225" cy="2480470"/>
            <a:chOff x="-3990806" y="908720"/>
            <a:chExt cx="2900225" cy="24804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0928" y="908720"/>
              <a:ext cx="2480470" cy="248047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-3990806" y="1548790"/>
              <a:ext cx="29002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were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96536" y="4221088"/>
            <a:ext cx="2900225" cy="2480470"/>
            <a:chOff x="-3990806" y="908720"/>
            <a:chExt cx="2900225" cy="248047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0928" y="908720"/>
              <a:ext cx="2480470" cy="248047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-3990806" y="1548790"/>
              <a:ext cx="29002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were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1560" y="7101408"/>
            <a:ext cx="2900225" cy="2480470"/>
            <a:chOff x="-3990806" y="908720"/>
            <a:chExt cx="2900225" cy="248047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0928" y="908720"/>
              <a:ext cx="2480470" cy="248047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-3990806" y="1548790"/>
              <a:ext cx="29002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there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32039" y="7101408"/>
            <a:ext cx="2900225" cy="2480470"/>
            <a:chOff x="-3990806" y="908720"/>
            <a:chExt cx="2900225" cy="248047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0928" y="908720"/>
              <a:ext cx="2480470" cy="24804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-3990806" y="1548790"/>
              <a:ext cx="29002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there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366776" y="4221088"/>
            <a:ext cx="2900225" cy="2480470"/>
            <a:chOff x="-3990806" y="908720"/>
            <a:chExt cx="2900225" cy="24804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0928" y="908720"/>
              <a:ext cx="2480470" cy="24804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-3990806" y="1548790"/>
              <a:ext cx="29002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little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396536" y="851912"/>
            <a:ext cx="2900225" cy="2480470"/>
            <a:chOff x="-3990806" y="908720"/>
            <a:chExt cx="2900225" cy="248047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0928" y="908720"/>
              <a:ext cx="2480470" cy="248047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-3990806" y="1548790"/>
              <a:ext cx="29002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little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32040" y="7101408"/>
            <a:ext cx="2900225" cy="2480470"/>
            <a:chOff x="-3990806" y="908720"/>
            <a:chExt cx="2900225" cy="248047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0928" y="908720"/>
              <a:ext cx="2480470" cy="24804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-3990806" y="1548790"/>
              <a:ext cx="29002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one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1701" y="7101408"/>
            <a:ext cx="2900225" cy="2480470"/>
            <a:chOff x="-3990806" y="908720"/>
            <a:chExt cx="2900225" cy="248047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0928" y="908720"/>
              <a:ext cx="2480470" cy="248047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-3990806" y="1548790"/>
              <a:ext cx="29002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18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73016"/>
            <a:ext cx="1431162" cy="2564904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809000" y="935761"/>
            <a:ext cx="7516474" cy="1269103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kern="0" dirty="0">
                <a:solidFill>
                  <a:schemeClr val="tx1"/>
                </a:solidFill>
                <a:latin typeface="Twinkl" pitchFamily="50" charset="0"/>
              </a:rPr>
              <a:t>Today, we are practising reading words that contain</a:t>
            </a:r>
            <a:br>
              <a:rPr lang="en-GB" sz="2400" kern="0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sz="2400" b="1" kern="0" dirty="0">
                <a:solidFill>
                  <a:schemeClr val="tx1"/>
                </a:solidFill>
                <a:latin typeface="Twinkl" pitchFamily="50" charset="0"/>
              </a:rPr>
              <a:t>consonant blends.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92896"/>
            <a:ext cx="1184465" cy="36450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089792-BBE2-4261-A08E-396FE6DC6F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92896"/>
            <a:ext cx="117113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6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0" y="404664"/>
            <a:ext cx="8316623" cy="5988705"/>
          </a:xfrm>
          <a:prstGeom prst="roundRect">
            <a:avLst>
              <a:gd name="adj" fmla="val 3492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57963"/>
            <a:ext cx="1127459" cy="3257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09" y="2332166"/>
            <a:ext cx="1150814" cy="3541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1597655" cy="44409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88" y="1412777"/>
            <a:ext cx="1215316" cy="439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83" y="3622881"/>
            <a:ext cx="1197315" cy="214580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11560" y="5013176"/>
            <a:ext cx="7920880" cy="1296144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One Saturday,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Mum and Dad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came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into the kit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ch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en</a:t>
            </a:r>
            <a:br>
              <a:rPr lang="en-GB" sz="2400" dirty="0">
                <a:solidFill>
                  <a:srgbClr val="7030A0"/>
                </a:solidFill>
                <a:latin typeface="Twinkl" pitchFamily="50" charset="0"/>
              </a:rPr>
            </a:b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wi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some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news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f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Kit and 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They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were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all goi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ng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/>
            </a:r>
            <a:br>
              <a:rPr lang="en-GB" sz="2400" dirty="0">
                <a:solidFill>
                  <a:srgbClr val="7030A0"/>
                </a:solidFill>
                <a:latin typeface="Twinkl" pitchFamily="50" charset="0"/>
              </a:rPr>
            </a:b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on a campi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ng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trip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40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0" y="404664"/>
            <a:ext cx="8316623" cy="5988705"/>
          </a:xfrm>
          <a:prstGeom prst="roundRect">
            <a:avLst>
              <a:gd name="adj" fmla="val 3492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32166"/>
            <a:ext cx="1127459" cy="3509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14" y="2332166"/>
            <a:ext cx="1400604" cy="3541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1597655" cy="44409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88" y="1412777"/>
            <a:ext cx="1215316" cy="439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83" y="3622881"/>
            <a:ext cx="1197315" cy="214580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11560" y="5013176"/>
            <a:ext cx="7920880" cy="1224136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campsite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was in the w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It was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a lo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ng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drive away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from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home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but it was n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ear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to the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beach!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 and 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were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so</a:t>
            </a:r>
            <a:r>
              <a:rPr lang="en-GB" sz="2400" dirty="0">
                <a:solidFill>
                  <a:srgbClr val="FF0000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excited.</a:t>
            </a:r>
          </a:p>
        </p:txBody>
      </p:sp>
    </p:spTree>
    <p:extLst>
      <p:ext uri="{BB962C8B-B14F-4D97-AF65-F5344CB8AC3E}">
        <p14:creationId xmlns:p14="http://schemas.microsoft.com/office/powerpoint/2010/main" val="36504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0" y="404664"/>
            <a:ext cx="8316623" cy="5976664"/>
          </a:xfrm>
          <a:prstGeom prst="roundRect">
            <a:avLst>
              <a:gd name="adj" fmla="val 3492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65" y="1335999"/>
            <a:ext cx="1597655" cy="44409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60" y="1412777"/>
            <a:ext cx="1215316" cy="439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7" y="3622881"/>
            <a:ext cx="1197315" cy="21458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38" y="2373777"/>
            <a:ext cx="1127459" cy="3257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77" y="2247980"/>
            <a:ext cx="1150814" cy="354147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11560" y="5013176"/>
            <a:ext cx="7920880" cy="1224136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They all went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out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into the g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ar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den to </a:t>
            </a:r>
            <a:r>
              <a:rPr lang="en-GB" sz="2400" dirty="0" err="1">
                <a:solidFill>
                  <a:srgbClr val="7030A0"/>
                </a:solidFill>
                <a:latin typeface="Twinkl" pitchFamily="50" charset="0"/>
              </a:rPr>
              <a:t>ga</a:t>
            </a:r>
            <a:r>
              <a:rPr lang="en-GB" sz="2400" u="sng" dirty="0" err="1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500" dirty="0">
                <a:solidFill>
                  <a:srgbClr val="7030A0"/>
                </a:solidFill>
                <a:latin typeface="Twinkl" pitchFamily="50" charset="0"/>
              </a:rPr>
              <a:t> </a:t>
            </a:r>
            <a:r>
              <a:rPr lang="en-GB" sz="2400" u="sng" dirty="0" err="1">
                <a:solidFill>
                  <a:srgbClr val="7030A0"/>
                </a:solidFill>
                <a:latin typeface="Twinkl" pitchFamily="50" charset="0"/>
              </a:rPr>
              <a:t>er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the campi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ng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e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qu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ipment and get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ready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to pa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ck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it into the c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ar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“OK, what do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we n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 to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take?”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said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Mum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422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449</Words>
  <Application>Microsoft Office PowerPoint</Application>
  <PresentationFormat>On-screen Show (4:3)</PresentationFormat>
  <Paragraphs>122</Paragraphs>
  <Slides>23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Tuffy-TTF</vt:lpstr>
      <vt:lpstr>Twinkl SemiBold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Today, we have practised…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Charlotte Walker</dc:creator>
  <cp:lastModifiedBy>Hannah Emery</cp:lastModifiedBy>
  <cp:revision>26</cp:revision>
  <dcterms:created xsi:type="dcterms:W3CDTF">2018-08-03T13:17:36Z</dcterms:created>
  <dcterms:modified xsi:type="dcterms:W3CDTF">2021-01-06T20:32:07Z</dcterms:modified>
</cp:coreProperties>
</file>