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58" r:id="rId2"/>
    <p:sldId id="294" r:id="rId3"/>
    <p:sldId id="305" r:id="rId4"/>
    <p:sldId id="326" r:id="rId5"/>
    <p:sldId id="310" r:id="rId6"/>
    <p:sldId id="311" r:id="rId7"/>
    <p:sldId id="323" r:id="rId8"/>
    <p:sldId id="324" r:id="rId9"/>
    <p:sldId id="325" r:id="rId10"/>
    <p:sldId id="312" r:id="rId11"/>
    <p:sldId id="313" r:id="rId12"/>
    <p:sldId id="314" r:id="rId13"/>
    <p:sldId id="315" r:id="rId14"/>
    <p:sldId id="307" r:id="rId15"/>
    <p:sldId id="316" r:id="rId16"/>
    <p:sldId id="317" r:id="rId17"/>
    <p:sldId id="322" r:id="rId18"/>
    <p:sldId id="309" r:id="rId19"/>
    <p:sldId id="318" r:id="rId20"/>
    <p:sldId id="319" r:id="rId21"/>
    <p:sldId id="320" r:id="rId22"/>
    <p:sldId id="321" r:id="rId23"/>
    <p:sldId id="267" r:id="rId24"/>
  </p:sldIdLst>
  <p:sldSz cx="9144000" cy="6858000" type="screen4x3"/>
  <p:notesSz cx="6858000" cy="9144000"/>
  <p:embeddedFontLst>
    <p:embeddedFont>
      <p:font typeface="Tuffy" panose="020B0603060100000000" pitchFamily="34" charset="0"/>
      <p:regular r:id="rId27"/>
      <p:bold r:id="rId28"/>
      <p:italic r:id="rId29"/>
      <p:boldItalic r:id="rId30"/>
    </p:embeddedFont>
    <p:embeddedFont>
      <p:font typeface="Tuffy-TTF" panose="020B0603060100000000" charset="0"/>
      <p:regular r:id="rId31"/>
      <p:bold r:id="rId32"/>
      <p:italic r:id="rId33"/>
      <p:boldItalic r:id="rId34"/>
    </p:embeddedFont>
    <p:embeddedFont>
      <p:font typeface="Twinkl SemiBold" charset="0"/>
      <p:bold r:id="rId35"/>
    </p:embeddedFont>
    <p:embeddedFont>
      <p:font typeface="Twinkl" panose="020B0604020202020204" charset="0"/>
      <p:regular r:id="rId36"/>
      <p:bold r:id="rId37"/>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009640"/>
    <a:srgbClr val="D82233"/>
    <a:srgbClr val="AEE9EC"/>
    <a:srgbClr val="D83A5E"/>
    <a:srgbClr val="2DB6BC"/>
    <a:srgbClr val="F5CFD8"/>
    <a:srgbClr val="FAB001"/>
    <a:srgbClr val="8D358B"/>
    <a:srgbClr val="F08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1320"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pPr>
                <a:defRPr/>
              </a:pPr>
              <a:t>05/01/2021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pPr>
                <a:defRPr/>
              </a:pPr>
              <a:t>‹#›</a:t>
            </a:fld>
            <a:endParaRPr lang="en-GB" dirty="0"/>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928FEF98-7973-4A8C-8B7D-76BB1CDE8734}" type="datetimeFigureOut">
              <a:rPr lang="en-GB"/>
              <a:pPr>
                <a:defRPr/>
              </a:pPr>
              <a:t>05/01/2021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72C48283-2588-4AA5-AB63-C726861FDEB3}" type="slidenum">
              <a:rPr lang="en-GB"/>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fontAlgn="base">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fontAlgn="base">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fontAlgn="base">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fontAlgn="base">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701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71141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3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33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88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smtClean="0"/>
              <a:t>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79" r:id="rId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tiff"/><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
        <p:nvSpPr>
          <p:cNvPr id="8" name="Rectangle: Rounded Corners 1">
            <a:extLst>
              <a:ext uri="{FF2B5EF4-FFF2-40B4-BE49-F238E27FC236}">
                <a16:creationId xmlns:a16="http://schemas.microsoft.com/office/drawing/2014/main" id="{98180F46-9B8E-4B29-A297-FEBFA2547EA8}"/>
              </a:ext>
            </a:extLst>
          </p:cNvPr>
          <p:cNvSpPr/>
          <p:nvPr/>
        </p:nvSpPr>
        <p:spPr>
          <a:xfrm>
            <a:off x="809000" y="935761"/>
            <a:ext cx="7516474" cy="1269103"/>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lnSpc>
                <a:spcPct val="100000"/>
              </a:lnSpc>
              <a:spcBef>
                <a:spcPts val="0"/>
              </a:spcBef>
              <a:spcAft>
                <a:spcPts val="0"/>
              </a:spcAft>
              <a:defRPr/>
            </a:pPr>
            <a:r>
              <a:rPr lang="en-GB" sz="2400" kern="0" dirty="0">
                <a:solidFill>
                  <a:schemeClr val="tx1"/>
                </a:solidFill>
                <a:latin typeface="Twinkl" pitchFamily="50" charset="0"/>
              </a:rPr>
              <a:t>Today, we are learning to read words that contain</a:t>
            </a:r>
            <a:br>
              <a:rPr lang="en-GB" sz="2400" kern="0" dirty="0">
                <a:solidFill>
                  <a:schemeClr val="tx1"/>
                </a:solidFill>
                <a:latin typeface="Twinkl" pitchFamily="50" charset="0"/>
              </a:rPr>
            </a:br>
            <a:r>
              <a:rPr lang="en-GB" sz="2400" b="1" kern="0" dirty="0" smtClean="0">
                <a:solidFill>
                  <a:schemeClr val="tx1"/>
                </a:solidFill>
                <a:latin typeface="Twinkl" pitchFamily="50" charset="0"/>
              </a:rPr>
              <a:t>initial </a:t>
            </a:r>
            <a:r>
              <a:rPr lang="en-GB" sz="2400" b="1" kern="0" dirty="0">
                <a:solidFill>
                  <a:schemeClr val="tx1"/>
                </a:solidFill>
                <a:latin typeface="Twinkl" pitchFamily="50" charset="0"/>
              </a:rPr>
              <a:t>consonant blends.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7472" y="3429000"/>
            <a:ext cx="880274" cy="2708920"/>
          </a:xfrm>
          <a:prstGeom prst="rect">
            <a:avLst/>
          </a:prstGeom>
        </p:spPr>
      </p:pic>
      <p:pic>
        <p:nvPicPr>
          <p:cNvPr id="10" name="Picture 9">
            <a:extLst>
              <a:ext uri="{FF2B5EF4-FFF2-40B4-BE49-F238E27FC236}">
                <a16:creationId xmlns:a16="http://schemas.microsoft.com/office/drawing/2014/main" id="{A3089792-BBE2-4261-A08E-396FE6DC6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429000"/>
            <a:ext cx="870363" cy="270891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219" y="2650149"/>
            <a:ext cx="1140408" cy="357301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122" y="2636912"/>
            <a:ext cx="1145739" cy="3573016"/>
          </a:xfrm>
          <a:prstGeom prst="rect">
            <a:avLst/>
          </a:prstGeom>
        </p:spPr>
      </p:pic>
    </p:spTree>
    <p:extLst>
      <p:ext uri="{BB962C8B-B14F-4D97-AF65-F5344CB8AC3E}">
        <p14:creationId xmlns:p14="http://schemas.microsoft.com/office/powerpoint/2010/main" val="124475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5"/>
            <a:ext cx="8220074" cy="5976664"/>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532" y="2348880"/>
            <a:ext cx="1281644" cy="3240677"/>
          </a:xfrm>
          <a:prstGeom prst="rect">
            <a:avLst/>
          </a:prstGeom>
        </p:spPr>
      </p:pic>
      <p:pic>
        <p:nvPicPr>
          <p:cNvPr id="9" name="Picture 8">
            <a:extLst>
              <a:ext uri="{FF2B5EF4-FFF2-40B4-BE49-F238E27FC236}">
                <a16:creationId xmlns:a16="http://schemas.microsoft.com/office/drawing/2014/main" id="{A3089792-BBE2-4261-A08E-396FE6DC6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979" y="2348880"/>
            <a:ext cx="1041908" cy="324283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2060" y="1386482"/>
            <a:ext cx="1365178" cy="42772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308" y="1386484"/>
            <a:ext cx="1371559" cy="4277240"/>
          </a:xfrm>
          <a:prstGeom prst="rect">
            <a:avLst/>
          </a:prstGeom>
        </p:spPr>
      </p:pic>
      <p:sp>
        <p:nvSpPr>
          <p:cNvPr id="12" name="Rounded Rectangle 11"/>
          <p:cNvSpPr/>
          <p:nvPr/>
        </p:nvSpPr>
        <p:spPr>
          <a:xfrm>
            <a:off x="611560" y="4869160"/>
            <a:ext cx="7920880" cy="136815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rgbClr val="7030A0"/>
                </a:solidFill>
                <a:latin typeface="Twinkl" pitchFamily="50" charset="0"/>
              </a:rPr>
              <a:t>Kit and Sam</a:t>
            </a:r>
            <a:r>
              <a:rPr lang="en-GB" sz="2400" dirty="0">
                <a:solidFill>
                  <a:schemeClr val="bg1"/>
                </a:solidFill>
                <a:latin typeface="Twinkl" pitchFamily="50" charset="0"/>
              </a:rPr>
              <a:t> </a:t>
            </a:r>
            <a:r>
              <a:rPr lang="en-GB" sz="2400" dirty="0">
                <a:solidFill>
                  <a:schemeClr val="tx1"/>
                </a:solidFill>
                <a:latin typeface="Twinkl" pitchFamily="50" charset="0"/>
              </a:rPr>
              <a:t>were staying </a:t>
            </a:r>
            <a:r>
              <a:rPr lang="en-GB" sz="2400" dirty="0">
                <a:solidFill>
                  <a:srgbClr val="7030A0"/>
                </a:solidFill>
                <a:latin typeface="Twinkl" pitchFamily="50" charset="0"/>
              </a:rPr>
              <a:t>wi</a:t>
            </a:r>
            <a:r>
              <a:rPr lang="en-GB" sz="2400" u="sng" dirty="0">
                <a:solidFill>
                  <a:srgbClr val="7030A0"/>
                </a:solidFill>
                <a:latin typeface="Twinkl" pitchFamily="50" charset="0"/>
              </a:rPr>
              <a:t>th</a:t>
            </a:r>
            <a:r>
              <a:rPr lang="en-GB" sz="2400" dirty="0">
                <a:solidFill>
                  <a:schemeClr val="bg1"/>
                </a:solidFill>
                <a:latin typeface="Twinkl" pitchFamily="50" charset="0"/>
              </a:rPr>
              <a:t> </a:t>
            </a:r>
            <a:r>
              <a:rPr lang="en-GB" sz="2400" dirty="0">
                <a:solidFill>
                  <a:schemeClr val="tx1"/>
                </a:solidFill>
                <a:latin typeface="Twinkl" pitchFamily="50" charset="0"/>
              </a:rPr>
              <a:t>Gran and Grandad. </a:t>
            </a:r>
            <a:r>
              <a:rPr lang="en-GB" sz="2400" dirty="0">
                <a:solidFill>
                  <a:srgbClr val="7030A0"/>
                </a:solidFill>
                <a:latin typeface="Twinkl" pitchFamily="50" charset="0"/>
              </a:rPr>
              <a:t>They </a:t>
            </a:r>
            <a:r>
              <a:rPr lang="en-GB" sz="2400" dirty="0">
                <a:solidFill>
                  <a:schemeClr val="tx1"/>
                </a:solidFill>
                <a:latin typeface="Twinkl" pitchFamily="50" charset="0"/>
              </a:rPr>
              <a:t>were</a:t>
            </a:r>
            <a:r>
              <a:rPr lang="en-GB" sz="2400" dirty="0">
                <a:solidFill>
                  <a:srgbClr val="7030A0"/>
                </a:solidFill>
                <a:latin typeface="Twinkl" pitchFamily="50" charset="0"/>
              </a:rPr>
              <a:t> all goi</a:t>
            </a:r>
            <a:r>
              <a:rPr lang="en-GB" sz="2400" u="sng" dirty="0">
                <a:solidFill>
                  <a:srgbClr val="7030A0"/>
                </a:solidFill>
                <a:latin typeface="Twinkl" pitchFamily="50" charset="0"/>
              </a:rPr>
              <a:t>ng</a:t>
            </a:r>
            <a:r>
              <a:rPr lang="en-GB" sz="2400" dirty="0">
                <a:solidFill>
                  <a:schemeClr val="tx1"/>
                </a:solidFill>
                <a:latin typeface="Twinkl" pitchFamily="50" charset="0"/>
              </a:rPr>
              <a:t> out </a:t>
            </a:r>
            <a:r>
              <a:rPr lang="en-GB" sz="2400" dirty="0">
                <a:solidFill>
                  <a:srgbClr val="7030A0"/>
                </a:solidFill>
                <a:latin typeface="Twinkl" pitchFamily="50" charset="0"/>
              </a:rPr>
              <a:t>on a train</a:t>
            </a:r>
            <a:r>
              <a:rPr lang="en-GB" sz="2400" dirty="0">
                <a:solidFill>
                  <a:schemeClr val="tx1"/>
                </a:solidFill>
                <a:latin typeface="Twinkl" pitchFamily="50" charset="0"/>
              </a:rPr>
              <a:t> </a:t>
            </a:r>
            <a:r>
              <a:rPr lang="en-GB" sz="2400" dirty="0">
                <a:solidFill>
                  <a:srgbClr val="7030A0"/>
                </a:solidFill>
                <a:latin typeface="Twinkl" pitchFamily="50" charset="0"/>
              </a:rPr>
              <a:t>trip</a:t>
            </a:r>
            <a:r>
              <a:rPr lang="en-GB" sz="2400" dirty="0">
                <a:solidFill>
                  <a:schemeClr val="tx1"/>
                </a:solidFill>
                <a:latin typeface="Twinkl" pitchFamily="50" charset="0"/>
              </a:rPr>
              <a:t> </a:t>
            </a:r>
            <a:r>
              <a:rPr lang="en-GB" sz="2400" dirty="0">
                <a:solidFill>
                  <a:srgbClr val="7030A0"/>
                </a:solidFill>
                <a:latin typeface="Twinkl" pitchFamily="50" charset="0"/>
              </a:rPr>
              <a:t>to the </a:t>
            </a:r>
            <a:r>
              <a:rPr lang="en-GB" sz="2400" dirty="0">
                <a:solidFill>
                  <a:schemeClr val="tx1"/>
                </a:solidFill>
                <a:latin typeface="Twinkl" pitchFamily="50" charset="0"/>
              </a:rPr>
              <a:t>mountains. </a:t>
            </a:r>
            <a:r>
              <a:rPr lang="en-GB" sz="2400" dirty="0">
                <a:solidFill>
                  <a:srgbClr val="7030A0"/>
                </a:solidFill>
                <a:latin typeface="Twinkl" pitchFamily="50" charset="0"/>
              </a:rPr>
              <a:t>Kit and Sam </a:t>
            </a:r>
            <a:r>
              <a:rPr lang="en-GB" sz="2400" dirty="0">
                <a:solidFill>
                  <a:schemeClr val="tx1"/>
                </a:solidFill>
                <a:latin typeface="Twinkl" pitchFamily="50" charset="0"/>
              </a:rPr>
              <a:t>were very excited!</a:t>
            </a:r>
          </a:p>
        </p:txBody>
      </p:sp>
    </p:spTree>
    <p:extLst>
      <p:ext uri="{BB962C8B-B14F-4D97-AF65-F5344CB8AC3E}">
        <p14:creationId xmlns:p14="http://schemas.microsoft.com/office/powerpoint/2010/main" val="4478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4"/>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50" y="2348880"/>
            <a:ext cx="1111808" cy="3240677"/>
          </a:xfrm>
          <a:prstGeom prst="rect">
            <a:avLst/>
          </a:prstGeom>
        </p:spPr>
      </p:pic>
      <p:pic>
        <p:nvPicPr>
          <p:cNvPr id="9" name="Picture 8">
            <a:extLst>
              <a:ext uri="{FF2B5EF4-FFF2-40B4-BE49-F238E27FC236}">
                <a16:creationId xmlns:a16="http://schemas.microsoft.com/office/drawing/2014/main" id="{A3089792-BBE2-4261-A08E-396FE6DC6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979" y="2348880"/>
            <a:ext cx="1081354" cy="31287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2060" y="1386482"/>
            <a:ext cx="1365178" cy="42772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308" y="1386484"/>
            <a:ext cx="1371559" cy="4277240"/>
          </a:xfrm>
          <a:prstGeom prst="rect">
            <a:avLst/>
          </a:prstGeom>
        </p:spPr>
      </p:pic>
      <p:sp>
        <p:nvSpPr>
          <p:cNvPr id="12" name="Rounded Rectangle 11"/>
          <p:cNvSpPr/>
          <p:nvPr/>
        </p:nvSpPr>
        <p:spPr>
          <a:xfrm>
            <a:off x="611560" y="4869160"/>
            <a:ext cx="7920880" cy="136815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Twinkl" pitchFamily="50" charset="0"/>
              </a:rPr>
              <a:t>“</a:t>
            </a:r>
            <a:r>
              <a:rPr lang="en-GB" sz="2400" dirty="0">
                <a:solidFill>
                  <a:srgbClr val="7030A0"/>
                </a:solidFill>
                <a:latin typeface="Twinkl" pitchFamily="50" charset="0"/>
              </a:rPr>
              <a:t>You will</a:t>
            </a:r>
            <a:r>
              <a:rPr lang="en-GB" sz="2400" dirty="0">
                <a:solidFill>
                  <a:schemeClr val="tx1"/>
                </a:solidFill>
                <a:latin typeface="Twinkl" pitchFamily="50" charset="0"/>
              </a:rPr>
              <a:t> love </a:t>
            </a:r>
            <a:r>
              <a:rPr lang="en-GB" sz="2400" dirty="0">
                <a:solidFill>
                  <a:srgbClr val="7030A0"/>
                </a:solidFill>
                <a:latin typeface="Twinkl" pitchFamily="50" charset="0"/>
              </a:rPr>
              <a:t>to s</a:t>
            </a:r>
            <a:r>
              <a:rPr lang="en-GB" sz="2400" u="sng" dirty="0">
                <a:solidFill>
                  <a:srgbClr val="7030A0"/>
                </a:solidFill>
                <a:latin typeface="Twinkl" pitchFamily="50" charset="0"/>
              </a:rPr>
              <a:t>ee</a:t>
            </a:r>
            <a:r>
              <a:rPr lang="en-GB" sz="2400" dirty="0">
                <a:solidFill>
                  <a:srgbClr val="7030A0"/>
                </a:solidFill>
                <a:latin typeface="Twinkl" pitchFamily="50" charset="0"/>
              </a:rPr>
              <a:t> the </a:t>
            </a:r>
            <a:r>
              <a:rPr lang="en-GB" sz="2400" dirty="0">
                <a:solidFill>
                  <a:schemeClr val="tx1"/>
                </a:solidFill>
                <a:latin typeface="Twinkl" pitchFamily="50" charset="0"/>
              </a:rPr>
              <a:t>mountains,” </a:t>
            </a:r>
            <a:r>
              <a:rPr lang="en-GB" sz="2400" dirty="0">
                <a:solidFill>
                  <a:srgbClr val="D82233"/>
                </a:solidFill>
                <a:latin typeface="Twinkl" pitchFamily="50" charset="0"/>
              </a:rPr>
              <a:t>said</a:t>
            </a:r>
            <a:r>
              <a:rPr lang="en-GB" sz="2400" dirty="0">
                <a:solidFill>
                  <a:srgbClr val="7030A0"/>
                </a:solidFill>
                <a:latin typeface="Twinkl" pitchFamily="50" charset="0"/>
              </a:rPr>
              <a:t> </a:t>
            </a:r>
            <a:r>
              <a:rPr lang="en-GB" sz="2400" dirty="0">
                <a:solidFill>
                  <a:schemeClr val="tx1"/>
                </a:solidFill>
                <a:latin typeface="Twinkl" pitchFamily="50" charset="0"/>
              </a:rPr>
              <a:t>Gran. “They </a:t>
            </a:r>
            <a:r>
              <a:rPr lang="en-GB" sz="2400" dirty="0">
                <a:solidFill>
                  <a:srgbClr val="7030A0"/>
                </a:solidFill>
                <a:latin typeface="Twinkl" pitchFamily="50" charset="0"/>
              </a:rPr>
              <a:t>are</a:t>
            </a:r>
            <a:r>
              <a:rPr lang="en-GB" sz="2400" dirty="0">
                <a:solidFill>
                  <a:schemeClr val="tx1"/>
                </a:solidFill>
                <a:latin typeface="Twinkl" pitchFamily="50" charset="0"/>
              </a:rPr>
              <a:t> very </a:t>
            </a:r>
            <a:r>
              <a:rPr lang="en-GB" sz="2400" dirty="0">
                <a:solidFill>
                  <a:srgbClr val="7030A0"/>
                </a:solidFill>
                <a:latin typeface="Twinkl" pitchFamily="50" charset="0"/>
              </a:rPr>
              <a:t>h</a:t>
            </a:r>
            <a:r>
              <a:rPr lang="en-GB" sz="2400" u="sng" dirty="0">
                <a:solidFill>
                  <a:srgbClr val="7030A0"/>
                </a:solidFill>
                <a:latin typeface="Twinkl" pitchFamily="50" charset="0"/>
              </a:rPr>
              <a:t>igh</a:t>
            </a:r>
            <a:r>
              <a:rPr lang="en-GB" sz="2400" dirty="0">
                <a:solidFill>
                  <a:schemeClr val="tx1"/>
                </a:solidFill>
                <a:latin typeface="Twinkl" pitchFamily="50" charset="0"/>
              </a:rPr>
              <a:t>.” </a:t>
            </a:r>
            <a:r>
              <a:rPr lang="en-GB" sz="2400" dirty="0">
                <a:solidFill>
                  <a:srgbClr val="7030A0"/>
                </a:solidFill>
                <a:latin typeface="Twinkl" pitchFamily="50" charset="0"/>
              </a:rPr>
              <a:t>S</a:t>
            </a:r>
            <a:r>
              <a:rPr lang="en-GB" sz="2400" u="sng" dirty="0">
                <a:solidFill>
                  <a:srgbClr val="7030A0"/>
                </a:solidFill>
                <a:latin typeface="Twinkl" pitchFamily="50" charset="0"/>
              </a:rPr>
              <a:t>oo</a:t>
            </a:r>
            <a:r>
              <a:rPr lang="en-GB" sz="2400" dirty="0">
                <a:solidFill>
                  <a:srgbClr val="7030A0"/>
                </a:solidFill>
                <a:latin typeface="Twinkl" pitchFamily="50" charset="0"/>
              </a:rPr>
              <a:t>n the</a:t>
            </a:r>
            <a:r>
              <a:rPr lang="en-GB" sz="2400" dirty="0">
                <a:solidFill>
                  <a:schemeClr val="bg1"/>
                </a:solidFill>
                <a:latin typeface="Twinkl" pitchFamily="50" charset="0"/>
              </a:rPr>
              <a:t> </a:t>
            </a:r>
            <a:r>
              <a:rPr lang="en-GB" sz="2400" dirty="0">
                <a:solidFill>
                  <a:srgbClr val="7030A0"/>
                </a:solidFill>
                <a:latin typeface="Twinkl" pitchFamily="50" charset="0"/>
              </a:rPr>
              <a:t>train</a:t>
            </a:r>
            <a:r>
              <a:rPr lang="en-GB" sz="2400" dirty="0">
                <a:solidFill>
                  <a:schemeClr val="tx1"/>
                </a:solidFill>
                <a:latin typeface="Twinkl" pitchFamily="50" charset="0"/>
              </a:rPr>
              <a:t> arrived </a:t>
            </a:r>
            <a:r>
              <a:rPr lang="en-GB" sz="2400" dirty="0">
                <a:solidFill>
                  <a:srgbClr val="7030A0"/>
                </a:solidFill>
                <a:latin typeface="Twinkl" pitchFamily="50" charset="0"/>
              </a:rPr>
              <a:t>and they all got on </a:t>
            </a:r>
            <a:r>
              <a:rPr lang="en-GB" sz="2400" dirty="0">
                <a:solidFill>
                  <a:schemeClr val="tx1"/>
                </a:solidFill>
                <a:latin typeface="Twinkl" pitchFamily="50" charset="0"/>
              </a:rPr>
              <a:t>board.</a:t>
            </a:r>
          </a:p>
        </p:txBody>
      </p:sp>
    </p:spTree>
    <p:extLst>
      <p:ext uri="{BB962C8B-B14F-4D97-AF65-F5344CB8AC3E}">
        <p14:creationId xmlns:p14="http://schemas.microsoft.com/office/powerpoint/2010/main" val="77495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50" y="2348880"/>
            <a:ext cx="1111808" cy="3240677"/>
          </a:xfrm>
          <a:prstGeom prst="rect">
            <a:avLst/>
          </a:prstGeom>
        </p:spPr>
      </p:pic>
      <p:pic>
        <p:nvPicPr>
          <p:cNvPr id="9" name="Picture 8">
            <a:extLst>
              <a:ext uri="{FF2B5EF4-FFF2-40B4-BE49-F238E27FC236}">
                <a16:creationId xmlns:a16="http://schemas.microsoft.com/office/drawing/2014/main" id="{A3089792-BBE2-4261-A08E-396FE6DC6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979" y="2348880"/>
            <a:ext cx="1081354" cy="31287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2060" y="1386482"/>
            <a:ext cx="1365178" cy="42772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308" y="1386484"/>
            <a:ext cx="1371559" cy="4277240"/>
          </a:xfrm>
          <a:prstGeom prst="rect">
            <a:avLst/>
          </a:prstGeom>
        </p:spPr>
      </p:pic>
      <p:sp>
        <p:nvSpPr>
          <p:cNvPr id="12" name="Rounded Rectangle 11"/>
          <p:cNvSpPr/>
          <p:nvPr/>
        </p:nvSpPr>
        <p:spPr>
          <a:xfrm>
            <a:off x="611560" y="4869160"/>
            <a:ext cx="7920880" cy="1368152"/>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rgbClr val="7030A0"/>
                </a:solidFill>
                <a:latin typeface="Twinkl" pitchFamily="50" charset="0"/>
              </a:rPr>
              <a:t>Kit and Sam </a:t>
            </a:r>
            <a:r>
              <a:rPr lang="en-GB" sz="2400" dirty="0">
                <a:solidFill>
                  <a:schemeClr val="tx1"/>
                </a:solidFill>
                <a:latin typeface="Twinkl" pitchFamily="50" charset="0"/>
              </a:rPr>
              <a:t>looked out </a:t>
            </a:r>
            <a:r>
              <a:rPr lang="en-GB" sz="2400" dirty="0">
                <a:solidFill>
                  <a:srgbClr val="7030A0"/>
                </a:solidFill>
                <a:latin typeface="Twinkl" pitchFamily="50" charset="0"/>
              </a:rPr>
              <a:t>of the</a:t>
            </a:r>
            <a:r>
              <a:rPr lang="en-GB" sz="2400" dirty="0">
                <a:solidFill>
                  <a:schemeClr val="tx1"/>
                </a:solidFill>
                <a:latin typeface="Twinkl" pitchFamily="50" charset="0"/>
              </a:rPr>
              <a:t> window </a:t>
            </a:r>
            <a:r>
              <a:rPr lang="en-GB" sz="2400" dirty="0">
                <a:solidFill>
                  <a:srgbClr val="7030A0"/>
                </a:solidFill>
                <a:latin typeface="Twinkl" pitchFamily="50" charset="0"/>
              </a:rPr>
              <a:t>as the train</a:t>
            </a:r>
            <a:r>
              <a:rPr lang="en-GB" sz="2400" dirty="0">
                <a:solidFill>
                  <a:schemeClr val="tx1"/>
                </a:solidFill>
                <a:latin typeface="Twinkl" pitchFamily="50" charset="0"/>
              </a:rPr>
              <a:t> chuffed </a:t>
            </a:r>
            <a:r>
              <a:rPr lang="en-GB" sz="2400" dirty="0">
                <a:solidFill>
                  <a:srgbClr val="7030A0"/>
                </a:solidFill>
                <a:latin typeface="Twinkl" pitchFamily="50" charset="0"/>
              </a:rPr>
              <a:t>alo</a:t>
            </a:r>
            <a:r>
              <a:rPr lang="en-GB" sz="2400" u="sng" dirty="0">
                <a:solidFill>
                  <a:srgbClr val="7030A0"/>
                </a:solidFill>
                <a:latin typeface="Twinkl" pitchFamily="50" charset="0"/>
              </a:rPr>
              <a:t>ng</a:t>
            </a:r>
            <a:r>
              <a:rPr lang="en-GB" sz="2400" dirty="0">
                <a:solidFill>
                  <a:schemeClr val="tx1"/>
                </a:solidFill>
                <a:latin typeface="Twinkl" pitchFamily="50" charset="0"/>
              </a:rPr>
              <a:t>. “</a:t>
            </a:r>
            <a:r>
              <a:rPr lang="en-GB" sz="2400" dirty="0">
                <a:solidFill>
                  <a:srgbClr val="7030A0"/>
                </a:solidFill>
                <a:latin typeface="Twinkl" pitchFamily="50" charset="0"/>
              </a:rPr>
              <a:t>I can s</a:t>
            </a:r>
            <a:r>
              <a:rPr lang="en-GB" sz="2400" u="sng" dirty="0">
                <a:solidFill>
                  <a:srgbClr val="7030A0"/>
                </a:solidFill>
                <a:latin typeface="Twinkl" pitchFamily="50" charset="0"/>
              </a:rPr>
              <a:t>ee</a:t>
            </a:r>
            <a:r>
              <a:rPr lang="en-GB" sz="2400" dirty="0">
                <a:solidFill>
                  <a:srgbClr val="7030A0"/>
                </a:solidFill>
                <a:latin typeface="Twinkl" pitchFamily="50" charset="0"/>
              </a:rPr>
              <a:t> a tr</a:t>
            </a:r>
            <a:r>
              <a:rPr lang="en-GB" sz="2400" u="sng" dirty="0">
                <a:solidFill>
                  <a:srgbClr val="7030A0"/>
                </a:solidFill>
                <a:latin typeface="Twinkl" pitchFamily="50" charset="0"/>
              </a:rPr>
              <a:t>ee</a:t>
            </a:r>
            <a:r>
              <a:rPr lang="en-GB" sz="2400" dirty="0">
                <a:solidFill>
                  <a:schemeClr val="tx1"/>
                </a:solidFill>
                <a:latin typeface="Twinkl" pitchFamily="50" charset="0"/>
              </a:rPr>
              <a:t>,” </a:t>
            </a:r>
            <a:r>
              <a:rPr lang="en-GB" sz="2400" dirty="0">
                <a:solidFill>
                  <a:srgbClr val="DE1E5A"/>
                </a:solidFill>
                <a:latin typeface="Twinkl" pitchFamily="50" charset="0"/>
              </a:rPr>
              <a:t>said</a:t>
            </a:r>
            <a:r>
              <a:rPr lang="en-GB" sz="2400" dirty="0">
                <a:solidFill>
                  <a:srgbClr val="FF0000"/>
                </a:solidFill>
                <a:latin typeface="Twinkl" pitchFamily="50" charset="0"/>
              </a:rPr>
              <a:t> </a:t>
            </a:r>
            <a:r>
              <a:rPr lang="en-GB" sz="2400" dirty="0">
                <a:solidFill>
                  <a:srgbClr val="7030A0"/>
                </a:solidFill>
                <a:latin typeface="Twinkl" pitchFamily="50" charset="0"/>
              </a:rPr>
              <a:t>Kit</a:t>
            </a:r>
            <a:r>
              <a:rPr lang="en-GB" sz="2400" dirty="0">
                <a:solidFill>
                  <a:schemeClr val="tx1"/>
                </a:solidFill>
                <a:latin typeface="Twinkl" pitchFamily="50" charset="0"/>
              </a:rPr>
              <a:t>. “What </a:t>
            </a:r>
            <a:r>
              <a:rPr lang="en-GB" sz="2400" dirty="0">
                <a:solidFill>
                  <a:srgbClr val="7030A0"/>
                </a:solidFill>
                <a:latin typeface="Twinkl" pitchFamily="50" charset="0"/>
              </a:rPr>
              <a:t>can you </a:t>
            </a:r>
            <a:r>
              <a:rPr lang="en-GB" sz="2400" dirty="0" smtClean="0">
                <a:solidFill>
                  <a:srgbClr val="7030A0"/>
                </a:solidFill>
                <a:latin typeface="Twinkl" pitchFamily="50" charset="0"/>
              </a:rPr>
              <a:t>s</a:t>
            </a:r>
            <a:r>
              <a:rPr lang="en-GB" sz="2400" u="sng" dirty="0" smtClean="0">
                <a:solidFill>
                  <a:srgbClr val="7030A0"/>
                </a:solidFill>
                <a:latin typeface="Twinkl" pitchFamily="50" charset="0"/>
              </a:rPr>
              <a:t>ee</a:t>
            </a:r>
            <a:r>
              <a:rPr lang="en-GB" sz="2400" dirty="0" smtClean="0">
                <a:solidFill>
                  <a:srgbClr val="7030A0"/>
                </a:solidFill>
                <a:latin typeface="Twinkl" pitchFamily="50" charset="0"/>
              </a:rPr>
              <a:t>, </a:t>
            </a:r>
            <a:r>
              <a:rPr lang="en-GB" sz="2400" dirty="0">
                <a:solidFill>
                  <a:srgbClr val="7030A0"/>
                </a:solidFill>
                <a:latin typeface="Twinkl" pitchFamily="50" charset="0"/>
              </a:rPr>
              <a:t>Sam</a:t>
            </a:r>
            <a:r>
              <a:rPr lang="en-GB" sz="2400" dirty="0">
                <a:solidFill>
                  <a:schemeClr val="tx1"/>
                </a:solidFill>
                <a:latin typeface="Twinkl" pitchFamily="50" charset="0"/>
              </a:rPr>
              <a:t>?”</a:t>
            </a:r>
          </a:p>
        </p:txBody>
      </p:sp>
    </p:spTree>
    <p:extLst>
      <p:ext uri="{BB962C8B-B14F-4D97-AF65-F5344CB8AC3E}">
        <p14:creationId xmlns:p14="http://schemas.microsoft.com/office/powerpoint/2010/main" val="258589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98180F46-9B8E-4B29-A297-FEBFA2547EA8}"/>
              </a:ext>
            </a:extLst>
          </p:cNvPr>
          <p:cNvSpPr/>
          <p:nvPr/>
        </p:nvSpPr>
        <p:spPr>
          <a:xfrm>
            <a:off x="755576" y="908720"/>
            <a:ext cx="7857930" cy="1872208"/>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Twinkl" pitchFamily="50" charset="0"/>
              </a:rPr>
              <a:t>Kit and Sam see lots of things on the train trip. They all begin with an initial consonant blend. Shout out the name of the things Kit and Sam see as they go past.</a:t>
            </a:r>
          </a:p>
        </p:txBody>
      </p:sp>
      <p:pic>
        <p:nvPicPr>
          <p:cNvPr id="11" name="Picture 10">
            <a:extLst>
              <a:ext uri="{FF2B5EF4-FFF2-40B4-BE49-F238E27FC236}">
                <a16:creationId xmlns:a16="http://schemas.microsoft.com/office/drawing/2014/main" id="{2E232DD7-EFA9-42F5-B43E-9F346E268B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868" r="49158" b="26506"/>
          <a:stretch/>
        </p:blipFill>
        <p:spPr>
          <a:xfrm>
            <a:off x="2867909" y="2975790"/>
            <a:ext cx="3633264" cy="2942240"/>
          </a:xfrm>
          <a:prstGeom prst="roundRect">
            <a:avLst>
              <a:gd name="adj" fmla="val 2436"/>
            </a:avLst>
          </a:prstGeom>
          <a:ln w="28575">
            <a:solidFill>
              <a:schemeClr val="bg1"/>
            </a:solidFill>
          </a:ln>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5714"/>
          <a:stretch/>
        </p:blipFill>
        <p:spPr>
          <a:xfrm>
            <a:off x="3707904" y="4045822"/>
            <a:ext cx="870012" cy="1872208"/>
          </a:xfrm>
          <a:prstGeom prst="rect">
            <a:avLst/>
          </a:prstGeom>
        </p:spPr>
      </p:pic>
      <p:pic>
        <p:nvPicPr>
          <p:cNvPr id="13" name="Picture 12">
            <a:extLst>
              <a:ext uri="{FF2B5EF4-FFF2-40B4-BE49-F238E27FC236}">
                <a16:creationId xmlns:a16="http://schemas.microsoft.com/office/drawing/2014/main" id="{A3089792-BBE2-4261-A08E-396FE6DC6F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530"/>
          <a:stretch/>
        </p:blipFill>
        <p:spPr>
          <a:xfrm>
            <a:off x="4805939" y="4045822"/>
            <a:ext cx="846181" cy="1872208"/>
          </a:xfrm>
          <a:prstGeom prst="rect">
            <a:avLst/>
          </a:prstGeom>
        </p:spPr>
      </p:pic>
      <p:grpSp>
        <p:nvGrpSpPr>
          <p:cNvPr id="14" name="Kit's teachings">
            <a:extLst>
              <a:ext uri="{FF2B5EF4-FFF2-40B4-BE49-F238E27FC236}">
                <a16:creationId xmlns:a16="http://schemas.microsoft.com/office/drawing/2014/main" id="{53FD0CF1-FA53-4803-8F54-925B472D4661}"/>
              </a:ext>
            </a:extLst>
          </p:cNvPr>
          <p:cNvGrpSpPr/>
          <p:nvPr/>
        </p:nvGrpSpPr>
        <p:grpSpPr>
          <a:xfrm>
            <a:off x="683568" y="5157192"/>
            <a:ext cx="4464496" cy="1008112"/>
            <a:chOff x="683568" y="5157192"/>
            <a:chExt cx="4464496" cy="1008112"/>
          </a:xfrm>
        </p:grpSpPr>
        <p:sp>
          <p:nvSpPr>
            <p:cNvPr id="15" name="Rectangle: Rounded Corners 9">
              <a:extLst>
                <a:ext uri="{FF2B5EF4-FFF2-40B4-BE49-F238E27FC236}">
                  <a16:creationId xmlns:a16="http://schemas.microsoft.com/office/drawing/2014/main" id="{949B2036-4D10-435C-8FE9-A3B284EF3966}"/>
                </a:ext>
              </a:extLst>
            </p:cNvPr>
            <p:cNvSpPr/>
            <p:nvPr/>
          </p:nvSpPr>
          <p:spPr>
            <a:xfrm>
              <a:off x="1475656" y="5517232"/>
              <a:ext cx="3672408" cy="432048"/>
            </a:xfrm>
            <a:prstGeom prst="roundRect">
              <a:avLst>
                <a:gd name="adj" fmla="val 50000"/>
              </a:avLst>
            </a:prstGeom>
            <a:solidFill>
              <a:srgbClr val="00963E"/>
            </a:solidFill>
            <a:ln w="28575">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latin typeface="Twinkl SemiBold" pitchFamily="2" charset="0"/>
                </a:rPr>
                <a:t>  Click me for Kit’s teaching tips!</a:t>
              </a:r>
            </a:p>
          </p:txBody>
        </p:sp>
        <p:pic>
          <p:nvPicPr>
            <p:cNvPr id="16" name="Picture 15">
              <a:extLst>
                <a:ext uri="{FF2B5EF4-FFF2-40B4-BE49-F238E27FC236}">
                  <a16:creationId xmlns:a16="http://schemas.microsoft.com/office/drawing/2014/main" id="{D63E1150-E0E9-4600-8006-0F9A404CD6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00963E"/>
              </a:solidFill>
            </a:ln>
          </p:spPr>
        </p:pic>
      </p:grpSp>
      <p:sp>
        <p:nvSpPr>
          <p:cNvPr id="17" name="Kit's teaching bubble">
            <a:extLst>
              <a:ext uri="{FF2B5EF4-FFF2-40B4-BE49-F238E27FC236}">
                <a16:creationId xmlns:a16="http://schemas.microsoft.com/office/drawing/2014/main" id="{4F70B4BA-A660-436F-BCC3-8151C9561A39}"/>
              </a:ext>
            </a:extLst>
          </p:cNvPr>
          <p:cNvSpPr/>
          <p:nvPr/>
        </p:nvSpPr>
        <p:spPr>
          <a:xfrm>
            <a:off x="1403648" y="4065488"/>
            <a:ext cx="3829472" cy="1008112"/>
          </a:xfrm>
          <a:prstGeom prst="wedgeRoundRectCallout">
            <a:avLst>
              <a:gd name="adj1" fmla="val -50011"/>
              <a:gd name="adj2" fmla="val 116376"/>
              <a:gd name="adj3" fmla="val 16667"/>
            </a:avLst>
          </a:prstGeom>
          <a:solidFill>
            <a:schemeClr val="bg1"/>
          </a:solidFill>
          <a:ln w="28575">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tx1"/>
                </a:solidFill>
                <a:latin typeface="Twinkl" pitchFamily="50" charset="0"/>
              </a:rPr>
              <a:t>Initial consonant blends differ from digraphs because in a blend, both letter sounds can be heard.</a:t>
            </a:r>
          </a:p>
        </p:txBody>
      </p:sp>
      <p:sp>
        <p:nvSpPr>
          <p:cNvPr id="18" name="Close bubble">
            <a:extLst>
              <a:ext uri="{FF2B5EF4-FFF2-40B4-BE49-F238E27FC236}">
                <a16:creationId xmlns:a16="http://schemas.microsoft.com/office/drawing/2014/main" id="{FD1045FB-80F3-4CA9-AD92-7BAF646FF417}"/>
              </a:ext>
            </a:extLst>
          </p:cNvPr>
          <p:cNvSpPr/>
          <p:nvPr/>
        </p:nvSpPr>
        <p:spPr>
          <a:xfrm>
            <a:off x="5075684" y="3981896"/>
            <a:ext cx="284162" cy="284163"/>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grpSp>
        <p:nvGrpSpPr>
          <p:cNvPr id="19" name="Group 18"/>
          <p:cNvGrpSpPr/>
          <p:nvPr/>
        </p:nvGrpSpPr>
        <p:grpSpPr>
          <a:xfrm>
            <a:off x="8020050" y="227397"/>
            <a:ext cx="1123947" cy="504056"/>
            <a:chOff x="8020930" y="1700808"/>
            <a:chExt cx="1159582" cy="504056"/>
          </a:xfrm>
          <a:solidFill>
            <a:srgbClr val="009640"/>
          </a:solidFill>
        </p:grpSpPr>
        <p:sp>
          <p:nvSpPr>
            <p:cNvPr id="20" name="Oval 19"/>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Tree>
    <p:extLst>
      <p:ext uri="{BB962C8B-B14F-4D97-AF65-F5344CB8AC3E}">
        <p14:creationId xmlns:p14="http://schemas.microsoft.com/office/powerpoint/2010/main" val="218277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G">
            <a:extLst>
              <a:ext uri="{FF2B5EF4-FFF2-40B4-BE49-F238E27FC236}">
                <a16:creationId xmlns:a16="http://schemas.microsoft.com/office/drawing/2014/main" id="{2E232DD7-EFA9-42F5-B43E-9F346E268B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868" r="49158" b="26506"/>
          <a:stretch/>
        </p:blipFill>
        <p:spPr>
          <a:xfrm>
            <a:off x="481073" y="440668"/>
            <a:ext cx="8181854" cy="5976664"/>
          </a:xfrm>
          <a:prstGeom prst="roundRect">
            <a:avLst>
              <a:gd name="adj" fmla="val 2436"/>
            </a:avLst>
          </a:prstGeom>
          <a:ln w="28575">
            <a:solidFill>
              <a:schemeClr val="bg1"/>
            </a:solidFill>
          </a:ln>
        </p:spPr>
      </p:pic>
      <p:pic>
        <p:nvPicPr>
          <p:cNvPr id="2" name="Tr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916832"/>
            <a:ext cx="1103900" cy="2708920"/>
          </a:xfrm>
          <a:prstGeom prst="rect">
            <a:avLst/>
          </a:prstGeom>
        </p:spPr>
      </p:pic>
      <p:pic>
        <p:nvPicPr>
          <p:cNvPr id="19" name="Fl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791" y="2404911"/>
            <a:ext cx="2476173" cy="1871306"/>
          </a:xfrm>
          <a:prstGeom prst="rect">
            <a:avLst/>
          </a:prstGeom>
        </p:spPr>
      </p:pic>
      <p:pic>
        <p:nvPicPr>
          <p:cNvPr id="20" name="Gr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278" y="2701721"/>
            <a:ext cx="2476173" cy="1277686"/>
          </a:xfrm>
          <a:prstGeom prst="rect">
            <a:avLst/>
          </a:prstGeom>
        </p:spPr>
      </p:pic>
      <p:pic>
        <p:nvPicPr>
          <p:cNvPr id="21" name="Trai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0523" y="2907606"/>
            <a:ext cx="3568079" cy="970782"/>
          </a:xfrm>
          <a:prstGeom prst="rect">
            <a:avLst/>
          </a:prstGeom>
        </p:spPr>
      </p:pic>
      <p:pic>
        <p:nvPicPr>
          <p:cNvPr id="22" name="Sw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1908" y="2284707"/>
            <a:ext cx="2703543" cy="2143315"/>
          </a:xfrm>
          <a:prstGeom prst="rect">
            <a:avLst/>
          </a:prstGeom>
        </p:spPr>
      </p:pic>
      <p:pic>
        <p:nvPicPr>
          <p:cNvPr id="23" name="Sta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3926" y="2189703"/>
            <a:ext cx="2256749" cy="2143315"/>
          </a:xfrm>
          <a:prstGeom prst="rect">
            <a:avLst/>
          </a:prstGeom>
        </p:spPr>
      </p:pic>
      <p:pic>
        <p:nvPicPr>
          <p:cNvPr id="24" name="Clow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6912" y="2635703"/>
            <a:ext cx="2857234" cy="1343704"/>
          </a:xfrm>
          <a:prstGeom prst="rect">
            <a:avLst/>
          </a:prstGeom>
        </p:spPr>
      </p:pic>
      <p:pic>
        <p:nvPicPr>
          <p:cNvPr id="25" name="Fro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3575" y="2309907"/>
            <a:ext cx="1642728" cy="1878701"/>
          </a:xfrm>
          <a:prstGeom prst="rect">
            <a:avLst/>
          </a:prstGeom>
        </p:spPr>
      </p:pic>
      <p:pic>
        <p:nvPicPr>
          <p:cNvPr id="11" name="Transparent BG">
            <a:extLst>
              <a:ext uri="{FF2B5EF4-FFF2-40B4-BE49-F238E27FC236}">
                <a16:creationId xmlns:a16="http://schemas.microsoft.com/office/drawing/2014/main" id="{2E232DD7-EFA9-42F5-B43E-9F346E268B6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7250" r="48966" b="26742"/>
          <a:stretch/>
        </p:blipFill>
        <p:spPr>
          <a:xfrm>
            <a:off x="481073" y="451165"/>
            <a:ext cx="8181854" cy="5955771"/>
          </a:xfrm>
          <a:prstGeom prst="roundRect">
            <a:avLst>
              <a:gd name="adj" fmla="val 2436"/>
            </a:avLst>
          </a:prstGeom>
          <a:ln w="28575">
            <a:solidFill>
              <a:schemeClr val="bg1"/>
            </a:solidFill>
          </a:ln>
        </p:spPr>
      </p:pic>
      <p:pic>
        <p:nvPicPr>
          <p:cNvPr id="12" name="Kit"/>
          <p:cNvPicPr>
            <a:picLocks noChangeAspect="1"/>
          </p:cNvPicPr>
          <p:nvPr/>
        </p:nvPicPr>
        <p:blipFill rotWithShape="1">
          <a:blip r:embed="rId12" cstate="print">
            <a:extLst>
              <a:ext uri="{28A0092B-C50C-407E-A947-70E740481C1C}">
                <a14:useLocalDpi xmlns:a14="http://schemas.microsoft.com/office/drawing/2010/main" val="0"/>
              </a:ext>
            </a:extLst>
          </a:blip>
          <a:srcRect b="25714"/>
          <a:stretch/>
        </p:blipFill>
        <p:spPr>
          <a:xfrm>
            <a:off x="755576" y="2150120"/>
            <a:ext cx="1980551" cy="4262014"/>
          </a:xfrm>
          <a:prstGeom prst="rect">
            <a:avLst/>
          </a:prstGeom>
        </p:spPr>
      </p:pic>
      <p:pic>
        <p:nvPicPr>
          <p:cNvPr id="13" name="Sam">
            <a:extLst>
              <a:ext uri="{FF2B5EF4-FFF2-40B4-BE49-F238E27FC236}">
                <a16:creationId xmlns:a16="http://schemas.microsoft.com/office/drawing/2014/main" id="{A3089792-BBE2-4261-A08E-396FE6DC6F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3530"/>
          <a:stretch/>
        </p:blipFill>
        <p:spPr>
          <a:xfrm>
            <a:off x="6367376" y="2144921"/>
            <a:ext cx="1926301" cy="4262015"/>
          </a:xfrm>
          <a:prstGeom prst="rect">
            <a:avLst/>
          </a:prstGeom>
        </p:spPr>
      </p:pic>
      <p:grpSp>
        <p:nvGrpSpPr>
          <p:cNvPr id="27" name="Group 26"/>
          <p:cNvGrpSpPr/>
          <p:nvPr/>
        </p:nvGrpSpPr>
        <p:grpSpPr>
          <a:xfrm>
            <a:off x="8020050" y="227397"/>
            <a:ext cx="1123947" cy="504056"/>
            <a:chOff x="8020930" y="1700808"/>
            <a:chExt cx="1159582" cy="504056"/>
          </a:xfrm>
          <a:solidFill>
            <a:srgbClr val="009640"/>
          </a:solidFill>
        </p:grpSpPr>
        <p:sp>
          <p:nvSpPr>
            <p:cNvPr id="28" name="Oval 27"/>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Tree>
    <p:extLst>
      <p:ext uri="{BB962C8B-B14F-4D97-AF65-F5344CB8AC3E}">
        <p14:creationId xmlns:p14="http://schemas.microsoft.com/office/powerpoint/2010/main" val="32170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nodeType="clickEffect">
                                  <p:stCondLst>
                                    <p:cond delay="0"/>
                                  </p:stCondLst>
                                  <p:childTnLst>
                                    <p:anim calcmode="lin" valueType="num">
                                      <p:cBhvr additive="base">
                                        <p:cTn id="15" dur="500"/>
                                        <p:tgtEl>
                                          <p:spTgt spid="2"/>
                                        </p:tgtEl>
                                        <p:attrNameLst>
                                          <p:attrName>ppt_x</p:attrName>
                                        </p:attrNameLst>
                                      </p:cBhvr>
                                      <p:tavLst>
                                        <p:tav tm="0">
                                          <p:val>
                                            <p:strVal val="ppt_x"/>
                                          </p:val>
                                        </p:tav>
                                        <p:tav tm="100000">
                                          <p:val>
                                            <p:strVal val="1+ppt_w/2"/>
                                          </p:val>
                                        </p:tav>
                                      </p:tavLst>
                                    </p:anim>
                                    <p:anim calcmode="lin" valueType="num">
                                      <p:cBhvr additive="base">
                                        <p:cTn id="16" dur="500"/>
                                        <p:tgtEl>
                                          <p:spTgt spid="2"/>
                                        </p:tgtEl>
                                        <p:attrNameLst>
                                          <p:attrName>ppt_y</p:attrName>
                                        </p:attrNameLst>
                                      </p:cBhvr>
                                      <p:tavLst>
                                        <p:tav tm="0">
                                          <p:val>
                                            <p:strVal val="ppt_y"/>
                                          </p:val>
                                        </p:tav>
                                        <p:tav tm="100000">
                                          <p:val>
                                            <p:strVal val="ppt_y"/>
                                          </p:val>
                                        </p:tav>
                                      </p:tavLst>
                                    </p:anim>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300"/>
                                        <p:tgtEl>
                                          <p:spTgt spid="2"/>
                                        </p:tgtEl>
                                      </p:cBhvr>
                                    </p:animEffect>
                                    <p:set>
                                      <p:cBhvr>
                                        <p:cTn id="20" dur="1" fill="hold">
                                          <p:stCondLst>
                                            <p:cond delay="2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2" fill="hold" nodeType="clickEffect">
                                  <p:stCondLst>
                                    <p:cond delay="0"/>
                                  </p:stCondLst>
                                  <p:childTnLst>
                                    <p:anim calcmode="lin" valueType="num">
                                      <p:cBhvr additive="base">
                                        <p:cTn id="32" dur="500"/>
                                        <p:tgtEl>
                                          <p:spTgt spid="19"/>
                                        </p:tgtEl>
                                        <p:attrNameLst>
                                          <p:attrName>ppt_x</p:attrName>
                                        </p:attrNameLst>
                                      </p:cBhvr>
                                      <p:tavLst>
                                        <p:tav tm="0">
                                          <p:val>
                                            <p:strVal val="ppt_x"/>
                                          </p:val>
                                        </p:tav>
                                        <p:tav tm="100000">
                                          <p:val>
                                            <p:strVal val="1+ppt_w/2"/>
                                          </p:val>
                                        </p:tav>
                                      </p:tavLst>
                                    </p:anim>
                                    <p:anim calcmode="lin" valueType="num">
                                      <p:cBhvr additive="base">
                                        <p:cTn id="33" dur="500"/>
                                        <p:tgtEl>
                                          <p:spTgt spid="19"/>
                                        </p:tgtEl>
                                        <p:attrNameLst>
                                          <p:attrName>ppt_y</p:attrName>
                                        </p:attrNameLst>
                                      </p:cBhvr>
                                      <p:tavLst>
                                        <p:tav tm="0">
                                          <p:val>
                                            <p:strVal val="ppt_y"/>
                                          </p:val>
                                        </p:tav>
                                        <p:tav tm="100000">
                                          <p:val>
                                            <p:strVal val="ppt_y"/>
                                          </p:val>
                                        </p:tav>
                                      </p:tavLst>
                                    </p:anim>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300"/>
                                        <p:tgtEl>
                                          <p:spTgt spid="19"/>
                                        </p:tgtEl>
                                      </p:cBhvr>
                                    </p:animEffect>
                                    <p:set>
                                      <p:cBhvr>
                                        <p:cTn id="37" dur="1" fill="hold">
                                          <p:stCondLst>
                                            <p:cond delay="2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2" fill="hold" nodeType="clickEffect">
                                  <p:stCondLst>
                                    <p:cond delay="0"/>
                                  </p:stCondLst>
                                  <p:childTnLst>
                                    <p:anim calcmode="lin" valueType="num">
                                      <p:cBhvr additive="base">
                                        <p:cTn id="49" dur="500"/>
                                        <p:tgtEl>
                                          <p:spTgt spid="20"/>
                                        </p:tgtEl>
                                        <p:attrNameLst>
                                          <p:attrName>ppt_x</p:attrName>
                                        </p:attrNameLst>
                                      </p:cBhvr>
                                      <p:tavLst>
                                        <p:tav tm="0">
                                          <p:val>
                                            <p:strVal val="ppt_x"/>
                                          </p:val>
                                        </p:tav>
                                        <p:tav tm="100000">
                                          <p:val>
                                            <p:strVal val="1+ppt_w/2"/>
                                          </p:val>
                                        </p:tav>
                                      </p:tavLst>
                                    </p:anim>
                                    <p:anim calcmode="lin" valueType="num">
                                      <p:cBhvr additive="base">
                                        <p:cTn id="50" dur="500"/>
                                        <p:tgtEl>
                                          <p:spTgt spid="20"/>
                                        </p:tgtEl>
                                        <p:attrNameLst>
                                          <p:attrName>ppt_y</p:attrName>
                                        </p:attrNameLst>
                                      </p:cBhvr>
                                      <p:tavLst>
                                        <p:tav tm="0">
                                          <p:val>
                                            <p:strVal val="ppt_y"/>
                                          </p:val>
                                        </p:tav>
                                        <p:tav tm="100000">
                                          <p:val>
                                            <p:strVal val="ppt_y"/>
                                          </p:val>
                                        </p:tav>
                                      </p:tavLst>
                                    </p:anim>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300"/>
                                        <p:tgtEl>
                                          <p:spTgt spid="20"/>
                                        </p:tgtEl>
                                      </p:cBhvr>
                                    </p:animEffect>
                                    <p:set>
                                      <p:cBhvr>
                                        <p:cTn id="54" dur="1" fill="hold">
                                          <p:stCondLst>
                                            <p:cond delay="299"/>
                                          </p:stCondLst>
                                        </p:cTn>
                                        <p:tgtEl>
                                          <p:spTgt spid="20"/>
                                        </p:tgtEl>
                                        <p:attrNameLst>
                                          <p:attrName>style.visibility</p:attrName>
                                        </p:attrNameLst>
                                      </p:cBhvr>
                                      <p:to>
                                        <p:strVal val="hidden"/>
                                      </p:to>
                                    </p:set>
                                  </p:childTnLst>
                                </p:cTn>
                              </p:par>
                            </p:childTnLst>
                          </p:cTn>
                        </p:par>
                        <p:par>
                          <p:cTn id="55" fill="hold">
                            <p:stCondLst>
                              <p:cond delay="500"/>
                            </p:stCondLst>
                            <p:childTnLst>
                              <p:par>
                                <p:cTn id="56" presetID="2" presetClass="entr" presetSubtype="8"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0-#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2" fill="hold" nodeType="clickEffect">
                                  <p:stCondLst>
                                    <p:cond delay="0"/>
                                  </p:stCondLst>
                                  <p:childTnLst>
                                    <p:anim calcmode="lin" valueType="num">
                                      <p:cBhvr additive="base">
                                        <p:cTn id="66" dur="500"/>
                                        <p:tgtEl>
                                          <p:spTgt spid="21"/>
                                        </p:tgtEl>
                                        <p:attrNameLst>
                                          <p:attrName>ppt_x</p:attrName>
                                        </p:attrNameLst>
                                      </p:cBhvr>
                                      <p:tavLst>
                                        <p:tav tm="0">
                                          <p:val>
                                            <p:strVal val="ppt_x"/>
                                          </p:val>
                                        </p:tav>
                                        <p:tav tm="100000">
                                          <p:val>
                                            <p:strVal val="1+ppt_w/2"/>
                                          </p:val>
                                        </p:tav>
                                      </p:tavLst>
                                    </p:anim>
                                    <p:anim calcmode="lin" valueType="num">
                                      <p:cBhvr additive="base">
                                        <p:cTn id="67" dur="500"/>
                                        <p:tgtEl>
                                          <p:spTgt spid="21"/>
                                        </p:tgtEl>
                                        <p:attrNameLst>
                                          <p:attrName>ppt_y</p:attrName>
                                        </p:attrNameLst>
                                      </p:cBhvr>
                                      <p:tavLst>
                                        <p:tav tm="0">
                                          <p:val>
                                            <p:strVal val="ppt_y"/>
                                          </p:val>
                                        </p:tav>
                                        <p:tav tm="100000">
                                          <p:val>
                                            <p:strVal val="ppt_y"/>
                                          </p:val>
                                        </p:tav>
                                      </p:tavLst>
                                    </p:anim>
                                    <p:set>
                                      <p:cBhvr>
                                        <p:cTn id="68" dur="1" fill="hold">
                                          <p:stCondLst>
                                            <p:cond delay="499"/>
                                          </p:stCondLst>
                                        </p:cTn>
                                        <p:tgtEl>
                                          <p:spTgt spid="2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300"/>
                                        <p:tgtEl>
                                          <p:spTgt spid="21"/>
                                        </p:tgtEl>
                                      </p:cBhvr>
                                    </p:animEffect>
                                    <p:set>
                                      <p:cBhvr>
                                        <p:cTn id="71" dur="1" fill="hold">
                                          <p:stCondLst>
                                            <p:cond delay="299"/>
                                          </p:stCondLst>
                                        </p:cTn>
                                        <p:tgtEl>
                                          <p:spTgt spid="21"/>
                                        </p:tgtEl>
                                        <p:attrNameLst>
                                          <p:attrName>style.visibility</p:attrName>
                                        </p:attrNameLst>
                                      </p:cBhvr>
                                      <p:to>
                                        <p:strVal val="hidden"/>
                                      </p:to>
                                    </p:set>
                                  </p:childTnLst>
                                </p:cTn>
                              </p:par>
                            </p:childTnLst>
                          </p:cTn>
                        </p:par>
                        <p:par>
                          <p:cTn id="72" fill="hold">
                            <p:stCondLst>
                              <p:cond delay="500"/>
                            </p:stCondLst>
                            <p:childTnLst>
                              <p:par>
                                <p:cTn id="73" presetID="2" presetClass="entr" presetSubtype="8"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0-#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2" fill="hold" nodeType="clickEffect">
                                  <p:stCondLst>
                                    <p:cond delay="0"/>
                                  </p:stCondLst>
                                  <p:childTnLst>
                                    <p:anim calcmode="lin" valueType="num">
                                      <p:cBhvr additive="base">
                                        <p:cTn id="83" dur="500"/>
                                        <p:tgtEl>
                                          <p:spTgt spid="22"/>
                                        </p:tgtEl>
                                        <p:attrNameLst>
                                          <p:attrName>ppt_x</p:attrName>
                                        </p:attrNameLst>
                                      </p:cBhvr>
                                      <p:tavLst>
                                        <p:tav tm="0">
                                          <p:val>
                                            <p:strVal val="ppt_x"/>
                                          </p:val>
                                        </p:tav>
                                        <p:tav tm="100000">
                                          <p:val>
                                            <p:strVal val="1+ppt_w/2"/>
                                          </p:val>
                                        </p:tav>
                                      </p:tavLst>
                                    </p:anim>
                                    <p:anim calcmode="lin" valueType="num">
                                      <p:cBhvr additive="base">
                                        <p:cTn id="84" dur="500"/>
                                        <p:tgtEl>
                                          <p:spTgt spid="22"/>
                                        </p:tgtEl>
                                        <p:attrNameLst>
                                          <p:attrName>ppt_y</p:attrName>
                                        </p:attrNameLst>
                                      </p:cBhvr>
                                      <p:tavLst>
                                        <p:tav tm="0">
                                          <p:val>
                                            <p:strVal val="ppt_y"/>
                                          </p:val>
                                        </p:tav>
                                        <p:tav tm="100000">
                                          <p:val>
                                            <p:strVal val="ppt_y"/>
                                          </p:val>
                                        </p:tav>
                                      </p:tavLst>
                                    </p:anim>
                                    <p:set>
                                      <p:cBhvr>
                                        <p:cTn id="85" dur="1" fill="hold">
                                          <p:stCondLst>
                                            <p:cond delay="499"/>
                                          </p:stCondLst>
                                        </p:cTn>
                                        <p:tgtEl>
                                          <p:spTgt spid="2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300"/>
                                        <p:tgtEl>
                                          <p:spTgt spid="22"/>
                                        </p:tgtEl>
                                      </p:cBhvr>
                                    </p:animEffect>
                                    <p:set>
                                      <p:cBhvr>
                                        <p:cTn id="88" dur="1" fill="hold">
                                          <p:stCondLst>
                                            <p:cond delay="299"/>
                                          </p:stCondLst>
                                        </p:cTn>
                                        <p:tgtEl>
                                          <p:spTgt spid="22"/>
                                        </p:tgtEl>
                                        <p:attrNameLst>
                                          <p:attrName>style.visibility</p:attrName>
                                        </p:attrNameLst>
                                      </p:cBhvr>
                                      <p:to>
                                        <p:strVal val="hidden"/>
                                      </p:to>
                                    </p:set>
                                  </p:childTnLst>
                                </p:cTn>
                              </p:par>
                            </p:childTnLst>
                          </p:cTn>
                        </p:par>
                        <p:par>
                          <p:cTn id="89" fill="hold">
                            <p:stCondLst>
                              <p:cond delay="500"/>
                            </p:stCondLst>
                            <p:childTnLst>
                              <p:par>
                                <p:cTn id="90" presetID="2" presetClass="entr" presetSubtype="8"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0-#ppt_w/2"/>
                                          </p:val>
                                        </p:tav>
                                        <p:tav tm="100000">
                                          <p:val>
                                            <p:strVal val="#ppt_x"/>
                                          </p:val>
                                        </p:tav>
                                      </p:tavLst>
                                    </p:anim>
                                    <p:anim calcmode="lin" valueType="num">
                                      <p:cBhvr additive="base">
                                        <p:cTn id="93" dur="500" fill="hold"/>
                                        <p:tgtEl>
                                          <p:spTgt spid="23"/>
                                        </p:tgtEl>
                                        <p:attrNameLst>
                                          <p:attrName>ppt_y</p:attrName>
                                        </p:attrNameLst>
                                      </p:cBhvr>
                                      <p:tavLst>
                                        <p:tav tm="0">
                                          <p:val>
                                            <p:strVal val="#ppt_y"/>
                                          </p:val>
                                        </p:tav>
                                        <p:tav tm="100000">
                                          <p:val>
                                            <p:strVal val="#ppt_y"/>
                                          </p:val>
                                        </p:tav>
                                      </p:tavLst>
                                    </p:anim>
                                  </p:childTnLst>
                                </p:cTn>
                              </p:par>
                              <p:par>
                                <p:cTn id="94" presetID="10" presetClass="entr" presetSubtype="0"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20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2" fill="hold" nodeType="clickEffect">
                                  <p:stCondLst>
                                    <p:cond delay="0"/>
                                  </p:stCondLst>
                                  <p:childTnLst>
                                    <p:anim calcmode="lin" valueType="num">
                                      <p:cBhvr additive="base">
                                        <p:cTn id="100" dur="500"/>
                                        <p:tgtEl>
                                          <p:spTgt spid="23"/>
                                        </p:tgtEl>
                                        <p:attrNameLst>
                                          <p:attrName>ppt_x</p:attrName>
                                        </p:attrNameLst>
                                      </p:cBhvr>
                                      <p:tavLst>
                                        <p:tav tm="0">
                                          <p:val>
                                            <p:strVal val="ppt_x"/>
                                          </p:val>
                                        </p:tav>
                                        <p:tav tm="100000">
                                          <p:val>
                                            <p:strVal val="1+ppt_w/2"/>
                                          </p:val>
                                        </p:tav>
                                      </p:tavLst>
                                    </p:anim>
                                    <p:anim calcmode="lin" valueType="num">
                                      <p:cBhvr additive="base">
                                        <p:cTn id="101" dur="500"/>
                                        <p:tgtEl>
                                          <p:spTgt spid="23"/>
                                        </p:tgtEl>
                                        <p:attrNameLst>
                                          <p:attrName>ppt_y</p:attrName>
                                        </p:attrNameLst>
                                      </p:cBhvr>
                                      <p:tavLst>
                                        <p:tav tm="0">
                                          <p:val>
                                            <p:strVal val="ppt_y"/>
                                          </p:val>
                                        </p:tav>
                                        <p:tav tm="100000">
                                          <p:val>
                                            <p:strVal val="ppt_y"/>
                                          </p:val>
                                        </p:tav>
                                      </p:tavLst>
                                    </p:anim>
                                    <p:set>
                                      <p:cBhvr>
                                        <p:cTn id="102" dur="1" fill="hold">
                                          <p:stCondLst>
                                            <p:cond delay="499"/>
                                          </p:stCondLst>
                                        </p:cTn>
                                        <p:tgtEl>
                                          <p:spTgt spid="2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300"/>
                                        <p:tgtEl>
                                          <p:spTgt spid="23"/>
                                        </p:tgtEl>
                                      </p:cBhvr>
                                    </p:animEffect>
                                    <p:set>
                                      <p:cBhvr>
                                        <p:cTn id="105" dur="1" fill="hold">
                                          <p:stCondLst>
                                            <p:cond delay="299"/>
                                          </p:stCondLst>
                                        </p:cTn>
                                        <p:tgtEl>
                                          <p:spTgt spid="23"/>
                                        </p:tgtEl>
                                        <p:attrNameLst>
                                          <p:attrName>style.visibility</p:attrName>
                                        </p:attrNameLst>
                                      </p:cBhvr>
                                      <p:to>
                                        <p:strVal val="hidden"/>
                                      </p:to>
                                    </p:set>
                                  </p:childTnLst>
                                </p:cTn>
                              </p:par>
                            </p:childTnLst>
                          </p:cTn>
                        </p:par>
                        <p:par>
                          <p:cTn id="106" fill="hold">
                            <p:stCondLst>
                              <p:cond delay="500"/>
                            </p:stCondLst>
                            <p:childTnLst>
                              <p:par>
                                <p:cTn id="107" presetID="2" presetClass="entr" presetSubtype="8"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par>
                                <p:cTn id="111" presetID="10"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20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xit" presetSubtype="2" fill="hold" nodeType="clickEffect">
                                  <p:stCondLst>
                                    <p:cond delay="0"/>
                                  </p:stCondLst>
                                  <p:childTnLst>
                                    <p:anim calcmode="lin" valueType="num">
                                      <p:cBhvr additive="base">
                                        <p:cTn id="117" dur="500"/>
                                        <p:tgtEl>
                                          <p:spTgt spid="24"/>
                                        </p:tgtEl>
                                        <p:attrNameLst>
                                          <p:attrName>ppt_x</p:attrName>
                                        </p:attrNameLst>
                                      </p:cBhvr>
                                      <p:tavLst>
                                        <p:tav tm="0">
                                          <p:val>
                                            <p:strVal val="ppt_x"/>
                                          </p:val>
                                        </p:tav>
                                        <p:tav tm="100000">
                                          <p:val>
                                            <p:strVal val="1+ppt_w/2"/>
                                          </p:val>
                                        </p:tav>
                                      </p:tavLst>
                                    </p:anim>
                                    <p:anim calcmode="lin" valueType="num">
                                      <p:cBhvr additive="base">
                                        <p:cTn id="118" dur="500"/>
                                        <p:tgtEl>
                                          <p:spTgt spid="24"/>
                                        </p:tgtEl>
                                        <p:attrNameLst>
                                          <p:attrName>ppt_y</p:attrName>
                                        </p:attrNameLst>
                                      </p:cBhvr>
                                      <p:tavLst>
                                        <p:tav tm="0">
                                          <p:val>
                                            <p:strVal val="ppt_y"/>
                                          </p:val>
                                        </p:tav>
                                        <p:tav tm="100000">
                                          <p:val>
                                            <p:strVal val="ppt_y"/>
                                          </p:val>
                                        </p:tav>
                                      </p:tavLst>
                                    </p:anim>
                                    <p:set>
                                      <p:cBhvr>
                                        <p:cTn id="119" dur="1" fill="hold">
                                          <p:stCondLst>
                                            <p:cond delay="499"/>
                                          </p:stCondLst>
                                        </p:cTn>
                                        <p:tgtEl>
                                          <p:spTgt spid="2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300"/>
                                        <p:tgtEl>
                                          <p:spTgt spid="24"/>
                                        </p:tgtEl>
                                      </p:cBhvr>
                                    </p:animEffect>
                                    <p:set>
                                      <p:cBhvr>
                                        <p:cTn id="122" dur="1" fill="hold">
                                          <p:stCondLst>
                                            <p:cond delay="299"/>
                                          </p:stCondLst>
                                        </p:cTn>
                                        <p:tgtEl>
                                          <p:spTgt spid="24"/>
                                        </p:tgtEl>
                                        <p:attrNameLst>
                                          <p:attrName>style.visibility</p:attrName>
                                        </p:attrNameLst>
                                      </p:cBhvr>
                                      <p:to>
                                        <p:strVal val="hidden"/>
                                      </p:to>
                                    </p:set>
                                  </p:childTnLst>
                                </p:cTn>
                              </p:par>
                            </p:childTnLst>
                          </p:cTn>
                        </p:par>
                        <p:par>
                          <p:cTn id="123" fill="hold">
                            <p:stCondLst>
                              <p:cond delay="500"/>
                            </p:stCondLst>
                            <p:childTnLst>
                              <p:par>
                                <p:cTn id="124" presetID="2" presetClass="entr" presetSubtype="8" fill="hold"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0-#ppt_w/2"/>
                                          </p:val>
                                        </p:tav>
                                        <p:tav tm="100000">
                                          <p:val>
                                            <p:strVal val="#ppt_x"/>
                                          </p:val>
                                        </p:tav>
                                      </p:tavLst>
                                    </p:anim>
                                    <p:anim calcmode="lin" valueType="num">
                                      <p:cBhvr additive="base">
                                        <p:cTn id="127" dur="500" fill="hold"/>
                                        <p:tgtEl>
                                          <p:spTgt spid="25"/>
                                        </p:tgtEl>
                                        <p:attrNameLst>
                                          <p:attrName>ppt_y</p:attrName>
                                        </p:attrNameLst>
                                      </p:cBhvr>
                                      <p:tavLst>
                                        <p:tav tm="0">
                                          <p:val>
                                            <p:strVal val="#ppt_y"/>
                                          </p:val>
                                        </p:tav>
                                        <p:tav tm="100000">
                                          <p:val>
                                            <p:strVal val="#ppt_y"/>
                                          </p:val>
                                        </p:tav>
                                      </p:tavLst>
                                    </p:anim>
                                  </p:childTnLst>
                                </p:cTn>
                              </p:par>
                              <p:par>
                                <p:cTn id="128" presetID="10" presetClass="entr" presetSubtype="0" fill="hold"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009640"/>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sp>
        <p:nvSpPr>
          <p:cNvPr id="19" name="Title 1">
            <a:extLst>
              <a:ext uri="{FF2B5EF4-FFF2-40B4-BE49-F238E27FC236}">
                <a16:creationId xmlns:a16="http://schemas.microsoft.com/office/drawing/2014/main" id="{00418DA2-2D15-47AC-9797-0DCC96F78A96}"/>
              </a:ext>
            </a:extLst>
          </p:cNvPr>
          <p:cNvSpPr txBox="1">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dirty="0" smtClean="0"/>
              <a:t>Train Spotters</a:t>
            </a:r>
            <a:endParaRPr lang="en-GB" altLang="en-US" dirty="0"/>
          </a:p>
        </p:txBody>
      </p:sp>
      <p:sp>
        <p:nvSpPr>
          <p:cNvPr id="20" name="Rectangle: Rounded Corners 1">
            <a:extLst>
              <a:ext uri="{FF2B5EF4-FFF2-40B4-BE49-F238E27FC236}">
                <a16:creationId xmlns:a16="http://schemas.microsoft.com/office/drawing/2014/main" id="{98180F46-9B8E-4B29-A297-FEBFA2547EA8}"/>
              </a:ext>
            </a:extLst>
          </p:cNvPr>
          <p:cNvSpPr/>
          <p:nvPr/>
        </p:nvSpPr>
        <p:spPr>
          <a:xfrm>
            <a:off x="809000" y="1473200"/>
            <a:ext cx="7516474" cy="1091704"/>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Gran and Grandad have given Kit and Sam spotter sheets to keep them busy on the journey. Read the words on the sheet and click on the matching picture.</a:t>
            </a:r>
          </a:p>
        </p:txBody>
      </p:sp>
      <p:sp>
        <p:nvSpPr>
          <p:cNvPr id="2" name="Rectangle 1"/>
          <p:cNvSpPr/>
          <p:nvPr/>
        </p:nvSpPr>
        <p:spPr>
          <a:xfrm>
            <a:off x="2142089" y="2763078"/>
            <a:ext cx="4850296" cy="3379304"/>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514599" y="2959532"/>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514598" y="3757975"/>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514597" y="4556418"/>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514597" y="5417808"/>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962647" y="2977677"/>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962646" y="3776120"/>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962645" y="4574563"/>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962645" y="5435953"/>
            <a:ext cx="471201" cy="4712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309730" y="2959610"/>
            <a:ext cx="1232373" cy="461665"/>
          </a:xfrm>
          <a:prstGeom prst="rect">
            <a:avLst/>
          </a:prstGeom>
          <a:noFill/>
        </p:spPr>
        <p:txBody>
          <a:bodyPr wrap="square" rtlCol="0">
            <a:spAutoFit/>
          </a:bodyPr>
          <a:lstStyle/>
          <a:p>
            <a:r>
              <a:rPr lang="en-GB" sz="2400" dirty="0" smtClean="0"/>
              <a:t>tree</a:t>
            </a:r>
          </a:p>
        </p:txBody>
      </p:sp>
      <p:sp>
        <p:nvSpPr>
          <p:cNvPr id="30" name="Rectangle 29"/>
          <p:cNvSpPr/>
          <p:nvPr/>
        </p:nvSpPr>
        <p:spPr>
          <a:xfrm>
            <a:off x="3331263" y="3758053"/>
            <a:ext cx="1232373" cy="461665"/>
          </a:xfrm>
          <a:prstGeom prst="rect">
            <a:avLst/>
          </a:prstGeom>
        </p:spPr>
        <p:txBody>
          <a:bodyPr wrap="square">
            <a:spAutoFit/>
          </a:bodyPr>
          <a:lstStyle/>
          <a:p>
            <a:r>
              <a:rPr lang="en-GB" sz="2400" dirty="0" smtClean="0"/>
              <a:t>flag</a:t>
            </a:r>
            <a:endParaRPr lang="en-GB" sz="2400" dirty="0"/>
          </a:p>
        </p:txBody>
      </p:sp>
      <p:sp>
        <p:nvSpPr>
          <p:cNvPr id="31" name="Rectangle 30"/>
          <p:cNvSpPr/>
          <p:nvPr/>
        </p:nvSpPr>
        <p:spPr>
          <a:xfrm>
            <a:off x="3309730" y="4538273"/>
            <a:ext cx="1001608" cy="461665"/>
          </a:xfrm>
          <a:prstGeom prst="rect">
            <a:avLst/>
          </a:prstGeom>
        </p:spPr>
        <p:txBody>
          <a:bodyPr wrap="square">
            <a:spAutoFit/>
          </a:bodyPr>
          <a:lstStyle/>
          <a:p>
            <a:r>
              <a:rPr lang="en-GB" sz="2400" dirty="0" smtClean="0"/>
              <a:t>grass</a:t>
            </a:r>
            <a:endParaRPr lang="en-GB" sz="2400" dirty="0"/>
          </a:p>
        </p:txBody>
      </p:sp>
      <p:sp>
        <p:nvSpPr>
          <p:cNvPr id="32" name="Rectangle 31"/>
          <p:cNvSpPr/>
          <p:nvPr/>
        </p:nvSpPr>
        <p:spPr>
          <a:xfrm>
            <a:off x="3309731" y="5376691"/>
            <a:ext cx="870100" cy="461665"/>
          </a:xfrm>
          <a:prstGeom prst="rect">
            <a:avLst/>
          </a:prstGeom>
        </p:spPr>
        <p:txBody>
          <a:bodyPr wrap="square">
            <a:spAutoFit/>
          </a:bodyPr>
          <a:lstStyle/>
          <a:p>
            <a:r>
              <a:rPr lang="en-GB" sz="2400" dirty="0"/>
              <a:t>train</a:t>
            </a:r>
          </a:p>
        </p:txBody>
      </p:sp>
      <p:sp>
        <p:nvSpPr>
          <p:cNvPr id="33" name="TextBox 32"/>
          <p:cNvSpPr txBox="1"/>
          <p:nvPr/>
        </p:nvSpPr>
        <p:spPr>
          <a:xfrm>
            <a:off x="5680208" y="2977755"/>
            <a:ext cx="1232373" cy="461665"/>
          </a:xfrm>
          <a:prstGeom prst="rect">
            <a:avLst/>
          </a:prstGeom>
          <a:noFill/>
        </p:spPr>
        <p:txBody>
          <a:bodyPr wrap="square" rtlCol="0">
            <a:spAutoFit/>
          </a:bodyPr>
          <a:lstStyle/>
          <a:p>
            <a:r>
              <a:rPr lang="en-GB" sz="2400" dirty="0" smtClean="0"/>
              <a:t>swing</a:t>
            </a:r>
          </a:p>
        </p:txBody>
      </p:sp>
      <p:sp>
        <p:nvSpPr>
          <p:cNvPr id="34" name="Rectangle 33"/>
          <p:cNvSpPr/>
          <p:nvPr/>
        </p:nvSpPr>
        <p:spPr>
          <a:xfrm>
            <a:off x="5701741" y="3776198"/>
            <a:ext cx="1232373" cy="461665"/>
          </a:xfrm>
          <a:prstGeom prst="rect">
            <a:avLst/>
          </a:prstGeom>
        </p:spPr>
        <p:txBody>
          <a:bodyPr wrap="square">
            <a:spAutoFit/>
          </a:bodyPr>
          <a:lstStyle/>
          <a:p>
            <a:r>
              <a:rPr lang="en-GB" sz="2400" dirty="0" smtClean="0"/>
              <a:t>star</a:t>
            </a:r>
            <a:endParaRPr lang="en-GB" sz="2400" dirty="0"/>
          </a:p>
        </p:txBody>
      </p:sp>
      <p:sp>
        <p:nvSpPr>
          <p:cNvPr id="35" name="Rectangle 34"/>
          <p:cNvSpPr/>
          <p:nvPr/>
        </p:nvSpPr>
        <p:spPr>
          <a:xfrm>
            <a:off x="5680207" y="4556418"/>
            <a:ext cx="1141549" cy="461665"/>
          </a:xfrm>
          <a:prstGeom prst="rect">
            <a:avLst/>
          </a:prstGeom>
        </p:spPr>
        <p:txBody>
          <a:bodyPr wrap="square">
            <a:spAutoFit/>
          </a:bodyPr>
          <a:lstStyle/>
          <a:p>
            <a:r>
              <a:rPr lang="en-GB" sz="2400" dirty="0" smtClean="0"/>
              <a:t>clown</a:t>
            </a:r>
            <a:endParaRPr lang="en-GB" sz="2400" dirty="0"/>
          </a:p>
        </p:txBody>
      </p:sp>
      <p:sp>
        <p:nvSpPr>
          <p:cNvPr id="36" name="Rectangle 35"/>
          <p:cNvSpPr/>
          <p:nvPr/>
        </p:nvSpPr>
        <p:spPr>
          <a:xfrm>
            <a:off x="5680208" y="5394836"/>
            <a:ext cx="729799" cy="461665"/>
          </a:xfrm>
          <a:prstGeom prst="rect">
            <a:avLst/>
          </a:prstGeom>
        </p:spPr>
        <p:txBody>
          <a:bodyPr wrap="square">
            <a:spAutoFit/>
          </a:bodyPr>
          <a:lstStyle/>
          <a:p>
            <a:r>
              <a:rPr lang="en-GB" sz="2400" dirty="0" smtClean="0"/>
              <a:t>frog</a:t>
            </a:r>
            <a:endParaRPr lang="en-GB" sz="2400" dirty="0"/>
          </a:p>
        </p:txBody>
      </p:sp>
    </p:spTree>
    <p:extLst>
      <p:ext uri="{BB962C8B-B14F-4D97-AF65-F5344CB8AC3E}">
        <p14:creationId xmlns:p14="http://schemas.microsoft.com/office/powerpoint/2010/main" val="18796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009640"/>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sp>
        <p:nvSpPr>
          <p:cNvPr id="2" name="Rectangle 1"/>
          <p:cNvSpPr/>
          <p:nvPr/>
        </p:nvSpPr>
        <p:spPr>
          <a:xfrm>
            <a:off x="1744523" y="1490868"/>
            <a:ext cx="5791825" cy="403528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017643" y="1753430"/>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17643" y="2714594"/>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017641" y="3675758"/>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017642" y="4636923"/>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815781" y="1753430"/>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815780" y="2714594"/>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815779" y="3675758"/>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815779" y="4636923"/>
            <a:ext cx="646043" cy="64604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812774" y="1753430"/>
            <a:ext cx="1689652" cy="646331"/>
          </a:xfrm>
          <a:prstGeom prst="rect">
            <a:avLst/>
          </a:prstGeom>
          <a:noFill/>
        </p:spPr>
        <p:txBody>
          <a:bodyPr wrap="square" rtlCol="0">
            <a:spAutoFit/>
          </a:bodyPr>
          <a:lstStyle/>
          <a:p>
            <a:r>
              <a:rPr lang="en-GB" sz="3600" dirty="0" smtClean="0"/>
              <a:t>tree</a:t>
            </a:r>
          </a:p>
        </p:txBody>
      </p:sp>
      <p:sp>
        <p:nvSpPr>
          <p:cNvPr id="5" name="Rectangle 4"/>
          <p:cNvSpPr/>
          <p:nvPr/>
        </p:nvSpPr>
        <p:spPr>
          <a:xfrm>
            <a:off x="2834307" y="2700863"/>
            <a:ext cx="1689652" cy="646331"/>
          </a:xfrm>
          <a:prstGeom prst="rect">
            <a:avLst/>
          </a:prstGeom>
        </p:spPr>
        <p:txBody>
          <a:bodyPr wrap="square">
            <a:spAutoFit/>
          </a:bodyPr>
          <a:lstStyle/>
          <a:p>
            <a:r>
              <a:rPr lang="en-GB" sz="3600" dirty="0" smtClean="0"/>
              <a:t>flag</a:t>
            </a:r>
            <a:endParaRPr lang="en-GB" sz="3600" dirty="0"/>
          </a:p>
        </p:txBody>
      </p:sp>
      <p:sp>
        <p:nvSpPr>
          <p:cNvPr id="6" name="Rectangle 5"/>
          <p:cNvSpPr/>
          <p:nvPr/>
        </p:nvSpPr>
        <p:spPr>
          <a:xfrm>
            <a:off x="2812774" y="3648296"/>
            <a:ext cx="1373260" cy="646331"/>
          </a:xfrm>
          <a:prstGeom prst="rect">
            <a:avLst/>
          </a:prstGeom>
        </p:spPr>
        <p:txBody>
          <a:bodyPr wrap="square">
            <a:spAutoFit/>
          </a:bodyPr>
          <a:lstStyle/>
          <a:p>
            <a:r>
              <a:rPr lang="en-GB" sz="3600" dirty="0" smtClean="0"/>
              <a:t>grass</a:t>
            </a:r>
            <a:endParaRPr lang="en-GB" sz="3600" dirty="0"/>
          </a:p>
        </p:txBody>
      </p:sp>
      <p:sp>
        <p:nvSpPr>
          <p:cNvPr id="7" name="Rectangle 6"/>
          <p:cNvSpPr/>
          <p:nvPr/>
        </p:nvSpPr>
        <p:spPr>
          <a:xfrm>
            <a:off x="2812774" y="4595728"/>
            <a:ext cx="1192955" cy="646331"/>
          </a:xfrm>
          <a:prstGeom prst="rect">
            <a:avLst/>
          </a:prstGeom>
        </p:spPr>
        <p:txBody>
          <a:bodyPr wrap="none">
            <a:spAutoFit/>
          </a:bodyPr>
          <a:lstStyle/>
          <a:p>
            <a:r>
              <a:rPr lang="en-GB" sz="3600" dirty="0"/>
              <a:t>train</a:t>
            </a:r>
          </a:p>
        </p:txBody>
      </p:sp>
      <p:sp>
        <p:nvSpPr>
          <p:cNvPr id="25" name="TextBox 24"/>
          <p:cNvSpPr txBox="1"/>
          <p:nvPr/>
        </p:nvSpPr>
        <p:spPr>
          <a:xfrm>
            <a:off x="5533342" y="1753430"/>
            <a:ext cx="1689652" cy="646331"/>
          </a:xfrm>
          <a:prstGeom prst="rect">
            <a:avLst/>
          </a:prstGeom>
          <a:noFill/>
        </p:spPr>
        <p:txBody>
          <a:bodyPr wrap="square" rtlCol="0">
            <a:spAutoFit/>
          </a:bodyPr>
          <a:lstStyle/>
          <a:p>
            <a:r>
              <a:rPr lang="en-GB" sz="3600" dirty="0" smtClean="0"/>
              <a:t>swing</a:t>
            </a:r>
          </a:p>
        </p:txBody>
      </p:sp>
      <p:sp>
        <p:nvSpPr>
          <p:cNvPr id="26" name="Rectangle 25"/>
          <p:cNvSpPr/>
          <p:nvPr/>
        </p:nvSpPr>
        <p:spPr>
          <a:xfrm>
            <a:off x="5554875" y="2700863"/>
            <a:ext cx="1689652" cy="646331"/>
          </a:xfrm>
          <a:prstGeom prst="rect">
            <a:avLst/>
          </a:prstGeom>
        </p:spPr>
        <p:txBody>
          <a:bodyPr wrap="square">
            <a:spAutoFit/>
          </a:bodyPr>
          <a:lstStyle/>
          <a:p>
            <a:r>
              <a:rPr lang="en-GB" sz="3600" dirty="0" smtClean="0"/>
              <a:t>star</a:t>
            </a:r>
            <a:endParaRPr lang="en-GB" sz="3600" dirty="0"/>
          </a:p>
        </p:txBody>
      </p:sp>
      <p:sp>
        <p:nvSpPr>
          <p:cNvPr id="27" name="Rectangle 26"/>
          <p:cNvSpPr/>
          <p:nvPr/>
        </p:nvSpPr>
        <p:spPr>
          <a:xfrm>
            <a:off x="5533341" y="3648296"/>
            <a:ext cx="1565127" cy="646331"/>
          </a:xfrm>
          <a:prstGeom prst="rect">
            <a:avLst/>
          </a:prstGeom>
        </p:spPr>
        <p:txBody>
          <a:bodyPr wrap="square">
            <a:spAutoFit/>
          </a:bodyPr>
          <a:lstStyle/>
          <a:p>
            <a:r>
              <a:rPr lang="en-GB" sz="3600" dirty="0" smtClean="0"/>
              <a:t>clown</a:t>
            </a:r>
            <a:endParaRPr lang="en-GB" sz="3600" dirty="0"/>
          </a:p>
        </p:txBody>
      </p:sp>
      <p:sp>
        <p:nvSpPr>
          <p:cNvPr id="28" name="Rectangle 27"/>
          <p:cNvSpPr/>
          <p:nvPr/>
        </p:nvSpPr>
        <p:spPr>
          <a:xfrm>
            <a:off x="5533342" y="4595728"/>
            <a:ext cx="1000595" cy="646331"/>
          </a:xfrm>
          <a:prstGeom prst="rect">
            <a:avLst/>
          </a:prstGeom>
        </p:spPr>
        <p:txBody>
          <a:bodyPr wrap="none">
            <a:spAutoFit/>
          </a:bodyPr>
          <a:lstStyle/>
          <a:p>
            <a:r>
              <a:rPr lang="en-GB" sz="3600" dirty="0" smtClean="0"/>
              <a:t>frog</a:t>
            </a:r>
            <a:endParaRPr lang="en-GB" sz="3600" dirty="0"/>
          </a:p>
        </p:txBody>
      </p:sp>
      <p:pic>
        <p:nvPicPr>
          <p:cNvPr id="29" name="Tre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9364">
            <a:off x="981836" y="617405"/>
            <a:ext cx="502394" cy="1232853"/>
          </a:xfrm>
          <a:prstGeom prst="rect">
            <a:avLst/>
          </a:prstGeom>
        </p:spPr>
      </p:pic>
      <p:pic>
        <p:nvPicPr>
          <p:cNvPr id="30" name="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869" y="2611646"/>
            <a:ext cx="1127310" cy="851937"/>
          </a:xfrm>
          <a:prstGeom prst="rect">
            <a:avLst/>
          </a:prstGeom>
        </p:spPr>
      </p:pic>
      <p:pic>
        <p:nvPicPr>
          <p:cNvPr id="31" name="Gra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56093">
            <a:off x="7155567" y="4413069"/>
            <a:ext cx="1096629" cy="565852"/>
          </a:xfrm>
          <a:prstGeom prst="rect">
            <a:avLst/>
          </a:prstGeom>
        </p:spPr>
      </p:pic>
      <p:pic>
        <p:nvPicPr>
          <p:cNvPr id="32" name="Trai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8464" y="5714953"/>
            <a:ext cx="1502473" cy="408784"/>
          </a:xfrm>
          <a:prstGeom prst="rect">
            <a:avLst/>
          </a:prstGeom>
        </p:spPr>
      </p:pic>
      <p:pic>
        <p:nvPicPr>
          <p:cNvPr id="33" name="Sw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9133" y="528224"/>
            <a:ext cx="1164540" cy="923224"/>
          </a:xfrm>
          <a:prstGeom prst="rect">
            <a:avLst/>
          </a:prstGeom>
        </p:spPr>
      </p:pic>
      <p:pic>
        <p:nvPicPr>
          <p:cNvPr id="34" name="Sta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32412">
            <a:off x="628360" y="3046543"/>
            <a:ext cx="972834" cy="923935"/>
          </a:xfrm>
          <a:prstGeom prst="rect">
            <a:avLst/>
          </a:prstGeom>
        </p:spPr>
      </p:pic>
      <p:pic>
        <p:nvPicPr>
          <p:cNvPr id="35" name="Clow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14777" y="5373404"/>
            <a:ext cx="1442129" cy="683098"/>
          </a:xfrm>
          <a:prstGeom prst="rect">
            <a:avLst/>
          </a:prstGeom>
        </p:spPr>
      </p:pic>
      <p:pic>
        <p:nvPicPr>
          <p:cNvPr id="36" name="Fro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74645">
            <a:off x="6389429" y="679052"/>
            <a:ext cx="825267" cy="943814"/>
          </a:xfrm>
          <a:prstGeom prst="rect">
            <a:avLst/>
          </a:prstGeom>
        </p:spPr>
      </p:pic>
    </p:spTree>
    <p:extLst>
      <p:ext uri="{BB962C8B-B14F-4D97-AF65-F5344CB8AC3E}">
        <p14:creationId xmlns:p14="http://schemas.microsoft.com/office/powerpoint/2010/main" val="42583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1.11111E-6 L 0.12292 0.10995 " pathEditMode="relative" rAng="0" ptsTypes="AA">
                                      <p:cBhvr>
                                        <p:cTn id="6" dur="2000" fill="hold"/>
                                        <p:tgtEl>
                                          <p:spTgt spid="29"/>
                                        </p:tgtEl>
                                        <p:attrNameLst>
                                          <p:attrName>ppt_x</p:attrName>
                                          <p:attrName>ppt_y</p:attrName>
                                        </p:attrNameLst>
                                      </p:cBhvr>
                                      <p:rCtr x="6146" y="5486"/>
                                    </p:animMotion>
                                  </p:childTnLst>
                                </p:cTn>
                              </p:par>
                            </p:childTnLst>
                          </p:cTn>
                        </p:par>
                      </p:childTnLst>
                    </p:cTn>
                  </p:par>
                </p:childTnLst>
              </p:cTn>
              <p:nextCondLst>
                <p:cond evt="onClick" delay="0">
                  <p:tgtEl>
                    <p:spTgt spid="29"/>
                  </p:tgtEl>
                </p:cond>
              </p:nextCondLst>
            </p:seq>
            <p:seq concurrent="1" nextAc="seek">
              <p:cTn id="7" restart="whenNotActive" fill="hold" evtFilter="cancelBubble" nodeType="interactiveSeq">
                <p:stCondLst>
                  <p:cond evt="onClick" delay="0">
                    <p:tgtEl>
                      <p:spTgt spid="3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6 -4.07407E-6 L -0.59514 0.00209 " pathEditMode="relative" rAng="0" ptsTypes="AA">
                                      <p:cBhvr>
                                        <p:cTn id="11" dur="2000" fill="hold"/>
                                        <p:tgtEl>
                                          <p:spTgt spid="30"/>
                                        </p:tgtEl>
                                        <p:attrNameLst>
                                          <p:attrName>ppt_x</p:attrName>
                                          <p:attrName>ppt_y</p:attrName>
                                        </p:attrNameLst>
                                      </p:cBhvr>
                                      <p:rCtr x="-29757" y="93"/>
                                    </p:animMotion>
                                  </p:childTnLst>
                                </p:cTn>
                              </p:par>
                            </p:childTnLst>
                          </p:cTn>
                        </p:par>
                      </p:childTnLst>
                    </p:cTn>
                  </p:par>
                </p:childTnLst>
              </p:cTn>
              <p:nextCondLst>
                <p:cond evt="onClick" delay="0">
                  <p:tgtEl>
                    <p:spTgt spid="30"/>
                  </p:tgtEl>
                </p:cond>
              </p:nextCondLst>
            </p:seq>
            <p:seq concurrent="1" nextAc="seek">
              <p:cTn id="12" restart="whenNotActive" fill="hold" evtFilter="cancelBubble" nodeType="interactiveSeq">
                <p:stCondLst>
                  <p:cond evt="onClick" delay="0">
                    <p:tgtEl>
                      <p:spTgt spid="3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E-6 -4.07407E-6 L 0.44341 -0.08078 " pathEditMode="relative" rAng="0" ptsTypes="AA">
                                      <p:cBhvr>
                                        <p:cTn id="16" dur="2000" fill="hold"/>
                                        <p:tgtEl>
                                          <p:spTgt spid="34"/>
                                        </p:tgtEl>
                                        <p:attrNameLst>
                                          <p:attrName>ppt_x</p:attrName>
                                          <p:attrName>ppt_y</p:attrName>
                                        </p:attrNameLst>
                                      </p:cBhvr>
                                      <p:rCtr x="22170" y="-4051"/>
                                    </p:animMotion>
                                  </p:childTnLst>
                                </p:cTn>
                              </p:par>
                            </p:childTnLst>
                          </p:cTn>
                        </p:par>
                      </p:childTnLst>
                    </p:cTn>
                  </p:par>
                </p:childTnLst>
              </p:cTn>
              <p:nextCondLst>
                <p:cond evt="onClick" delay="0">
                  <p:tgtEl>
                    <p:spTgt spid="34"/>
                  </p:tgtEl>
                </p:cond>
              </p:nextCondLst>
            </p:seq>
            <p:seq concurrent="1" nextAc="seek">
              <p:cTn id="17" restart="whenNotActive" fill="hold" evtFilter="cancelBubble" nodeType="interactiveSeq">
                <p:stCondLst>
                  <p:cond evt="onClick" delay="0">
                    <p:tgtEl>
                      <p:spTgt spid="3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2.96296E-6 L 0.08247 0.15579 " pathEditMode="relative" rAng="0" ptsTypes="AA">
                                      <p:cBhvr>
                                        <p:cTn id="21" dur="2000" fill="hold"/>
                                        <p:tgtEl>
                                          <p:spTgt spid="33"/>
                                        </p:tgtEl>
                                        <p:attrNameLst>
                                          <p:attrName>ppt_x</p:attrName>
                                          <p:attrName>ppt_y</p:attrName>
                                        </p:attrNameLst>
                                      </p:cBhvr>
                                      <p:rCtr x="4115" y="7778"/>
                                    </p:animMotion>
                                  </p:childTnLst>
                                </p:cTn>
                              </p:par>
                            </p:childTnLst>
                          </p:cTn>
                        </p:par>
                      </p:childTnLst>
                    </p:cTn>
                  </p:par>
                </p:childTnLst>
              </p:cTn>
              <p:nextCondLst>
                <p:cond evt="onClick" delay="0">
                  <p:tgtEl>
                    <p:spTgt spid="33"/>
                  </p:tgtEl>
                </p:cond>
              </p:nextCondLst>
            </p:seq>
            <p:seq concurrent="1" nextAc="seek">
              <p:cTn id="22" restart="whenNotActive" fill="hold" evtFilter="cancelBubble" nodeType="interactiveSeq">
                <p:stCondLst>
                  <p:cond evt="onClick" delay="0">
                    <p:tgtEl>
                      <p:spTgt spid="3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4.07407E-6 L -0.18663 0.55834 " pathEditMode="relative" rAng="0" ptsTypes="AA">
                                      <p:cBhvr>
                                        <p:cTn id="26" dur="2000" fill="hold"/>
                                        <p:tgtEl>
                                          <p:spTgt spid="36"/>
                                        </p:tgtEl>
                                        <p:attrNameLst>
                                          <p:attrName>ppt_x</p:attrName>
                                          <p:attrName>ppt_y</p:attrName>
                                        </p:attrNameLst>
                                      </p:cBhvr>
                                      <p:rCtr x="-9340" y="27917"/>
                                    </p:animMotion>
                                  </p:childTnLst>
                                </p:cTn>
                              </p:par>
                            </p:childTnLst>
                          </p:cTn>
                        </p:par>
                      </p:childTnLst>
                    </p:cTn>
                  </p:par>
                </p:childTnLst>
              </p:cTn>
              <p:nextCondLst>
                <p:cond evt="onClick" delay="0">
                  <p:tgtEl>
                    <p:spTgt spid="36"/>
                  </p:tgtEl>
                </p:cond>
              </p:nextCondLst>
            </p:seq>
            <p:seq concurrent="1" nextAc="seek">
              <p:cTn id="27" restart="whenNotActive" fill="hold" evtFilter="cancelBubble" nodeType="interactiveSeq">
                <p:stCondLst>
                  <p:cond evt="onClick" delay="0">
                    <p:tgtEl>
                      <p:spTgt spid="32"/>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61111E-6 -2.96296E-6 L -0.47917 -0.13102 " pathEditMode="relative" rAng="0" ptsTypes="AA">
                                      <p:cBhvr>
                                        <p:cTn id="31" dur="2000" fill="hold"/>
                                        <p:tgtEl>
                                          <p:spTgt spid="32"/>
                                        </p:tgtEl>
                                        <p:attrNameLst>
                                          <p:attrName>ppt_x</p:attrName>
                                          <p:attrName>ppt_y</p:attrName>
                                        </p:attrNameLst>
                                      </p:cBhvr>
                                      <p:rCtr x="-23958" y="-6551"/>
                                    </p:animMotion>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44444E-6 -3.33333E-6 L 0.33351 -0.25208 " pathEditMode="relative" rAng="0" ptsTypes="AA">
                                      <p:cBhvr>
                                        <p:cTn id="36" dur="2000" fill="hold"/>
                                        <p:tgtEl>
                                          <p:spTgt spid="35"/>
                                        </p:tgtEl>
                                        <p:attrNameLst>
                                          <p:attrName>ppt_x</p:attrName>
                                          <p:attrName>ppt_y</p:attrName>
                                        </p:attrNameLst>
                                      </p:cBhvr>
                                      <p:rCtr x="16667" y="-12616"/>
                                    </p:animMotion>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11111E-6 -2.22222E-6 L -0.58368 -0.11666 " pathEditMode="relative" rAng="0" ptsTypes="AA">
                                      <p:cBhvr>
                                        <p:cTn id="41" dur="2000" fill="hold"/>
                                        <p:tgtEl>
                                          <p:spTgt spid="31"/>
                                        </p:tgtEl>
                                        <p:attrNameLst>
                                          <p:attrName>ppt_x</p:attrName>
                                          <p:attrName>ppt_y</p:attrName>
                                        </p:attrNameLst>
                                      </p:cBhvr>
                                      <p:rCtr x="-29184" y="-5833"/>
                                    </p:animMotion>
                                  </p:childTnLst>
                                </p:cTn>
                              </p:par>
                            </p:childTnLst>
                          </p:cTn>
                        </p:par>
                      </p:childTnLst>
                    </p:cTn>
                  </p:par>
                </p:childTnLst>
              </p:cTn>
              <p:nextCondLst>
                <p:cond evt="onClick" delay="0">
                  <p:tgtEl>
                    <p:spTgt spid="3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50" y="2348880"/>
            <a:ext cx="1111808" cy="3240677"/>
          </a:xfrm>
          <a:prstGeom prst="rect">
            <a:avLst/>
          </a:prstGeom>
        </p:spPr>
      </p:pic>
      <p:pic>
        <p:nvPicPr>
          <p:cNvPr id="9" name="Picture 8">
            <a:extLst>
              <a:ext uri="{FF2B5EF4-FFF2-40B4-BE49-F238E27FC236}">
                <a16:creationId xmlns:a16="http://schemas.microsoft.com/office/drawing/2014/main" id="{A3089792-BBE2-4261-A08E-396FE6DC6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979" y="2348880"/>
            <a:ext cx="1081354" cy="31287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2060" y="1386482"/>
            <a:ext cx="1365178" cy="42772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308" y="1386484"/>
            <a:ext cx="1371559" cy="4277240"/>
          </a:xfrm>
          <a:prstGeom prst="rect">
            <a:avLst/>
          </a:prstGeom>
        </p:spPr>
      </p:pic>
      <p:sp>
        <p:nvSpPr>
          <p:cNvPr id="12" name="Rounded Rectangle 11"/>
          <p:cNvSpPr/>
          <p:nvPr/>
        </p:nvSpPr>
        <p:spPr>
          <a:xfrm>
            <a:off x="611560" y="4869160"/>
            <a:ext cx="7920880" cy="1368152"/>
          </a:xfrm>
          <a:prstGeom prst="roundRect">
            <a:avLst>
              <a:gd name="adj" fmla="val 5441"/>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Twinkl" pitchFamily="50" charset="0"/>
              </a:rPr>
              <a:t>“</a:t>
            </a:r>
            <a:r>
              <a:rPr lang="en-GB" sz="2400" dirty="0">
                <a:solidFill>
                  <a:srgbClr val="7030A0"/>
                </a:solidFill>
                <a:latin typeface="Twinkl" pitchFamily="50" charset="0"/>
              </a:rPr>
              <a:t>N</a:t>
            </a:r>
            <a:r>
              <a:rPr lang="en-GB" sz="2400" u="sng" dirty="0">
                <a:solidFill>
                  <a:srgbClr val="7030A0"/>
                </a:solidFill>
                <a:latin typeface="Twinkl" pitchFamily="50" charset="0"/>
              </a:rPr>
              <a:t>ow</a:t>
            </a:r>
            <a:r>
              <a:rPr lang="en-GB" sz="2400" dirty="0">
                <a:solidFill>
                  <a:schemeClr val="bg1"/>
                </a:solidFill>
                <a:latin typeface="Twinkl" pitchFamily="50" charset="0"/>
              </a:rPr>
              <a:t> </a:t>
            </a:r>
            <a:r>
              <a:rPr lang="en-GB" sz="2400" dirty="0">
                <a:solidFill>
                  <a:srgbClr val="7030A0"/>
                </a:solidFill>
                <a:latin typeface="Twinkl" pitchFamily="50" charset="0"/>
              </a:rPr>
              <a:t>I can s</a:t>
            </a:r>
            <a:r>
              <a:rPr lang="en-GB" sz="2400" u="sng" dirty="0">
                <a:solidFill>
                  <a:srgbClr val="7030A0"/>
                </a:solidFill>
                <a:latin typeface="Twinkl" pitchFamily="50" charset="0"/>
              </a:rPr>
              <a:t>ee</a:t>
            </a:r>
            <a:r>
              <a:rPr lang="en-GB" sz="2400" dirty="0">
                <a:solidFill>
                  <a:srgbClr val="7030A0"/>
                </a:solidFill>
                <a:latin typeface="Twinkl" pitchFamily="50" charset="0"/>
              </a:rPr>
              <a:t> </a:t>
            </a:r>
            <a:r>
              <a:rPr lang="en-GB" sz="2400" dirty="0">
                <a:solidFill>
                  <a:schemeClr val="tx1"/>
                </a:solidFill>
                <a:latin typeface="Twinkl" pitchFamily="50" charset="0"/>
              </a:rPr>
              <a:t>mountains!” shouted </a:t>
            </a:r>
            <a:r>
              <a:rPr lang="en-GB" sz="2400" dirty="0">
                <a:solidFill>
                  <a:srgbClr val="7030A0"/>
                </a:solidFill>
                <a:latin typeface="Twinkl" pitchFamily="50" charset="0"/>
              </a:rPr>
              <a:t>Sam</a:t>
            </a:r>
            <a:r>
              <a:rPr lang="en-GB" sz="2400" dirty="0">
                <a:solidFill>
                  <a:schemeClr val="tx1"/>
                </a:solidFill>
                <a:latin typeface="Twinkl" pitchFamily="50" charset="0"/>
              </a:rPr>
              <a:t>. “</a:t>
            </a:r>
            <a:r>
              <a:rPr lang="en-GB" sz="2400" dirty="0">
                <a:solidFill>
                  <a:srgbClr val="7030A0"/>
                </a:solidFill>
                <a:latin typeface="Twinkl" pitchFamily="50" charset="0"/>
              </a:rPr>
              <a:t>It l</a:t>
            </a:r>
            <a:r>
              <a:rPr lang="en-GB" sz="2400" u="sng" dirty="0">
                <a:solidFill>
                  <a:srgbClr val="7030A0"/>
                </a:solidFill>
                <a:latin typeface="Twinkl" pitchFamily="50" charset="0"/>
              </a:rPr>
              <a:t>oo</a:t>
            </a:r>
            <a:r>
              <a:rPr lang="en-GB" sz="2400" dirty="0">
                <a:solidFill>
                  <a:srgbClr val="7030A0"/>
                </a:solidFill>
                <a:latin typeface="Twinkl" pitchFamily="50" charset="0"/>
              </a:rPr>
              <a:t>ks </a:t>
            </a:r>
            <a:r>
              <a:rPr lang="en-GB" sz="2400" dirty="0">
                <a:solidFill>
                  <a:srgbClr val="DE1E5A"/>
                </a:solidFill>
                <a:latin typeface="Twinkl" pitchFamily="50" charset="0"/>
              </a:rPr>
              <a:t>like</a:t>
            </a:r>
            <a:r>
              <a:rPr lang="en-GB" sz="2400" dirty="0">
                <a:solidFill>
                  <a:srgbClr val="FF0000"/>
                </a:solidFill>
                <a:latin typeface="Twinkl" pitchFamily="50" charset="0"/>
              </a:rPr>
              <a:t> </a:t>
            </a:r>
            <a:r>
              <a:rPr lang="en-GB" sz="2400" dirty="0">
                <a:solidFill>
                  <a:srgbClr val="7030A0"/>
                </a:solidFill>
                <a:latin typeface="Twinkl" pitchFamily="50" charset="0"/>
              </a:rPr>
              <a:t>we are here</a:t>
            </a:r>
            <a:r>
              <a:rPr lang="en-GB" sz="2400" dirty="0">
                <a:solidFill>
                  <a:schemeClr val="tx1"/>
                </a:solidFill>
                <a:latin typeface="Twinkl" pitchFamily="50" charset="0"/>
              </a:rPr>
              <a:t>,” </a:t>
            </a:r>
            <a:r>
              <a:rPr lang="en-GB" sz="2400" dirty="0">
                <a:solidFill>
                  <a:srgbClr val="DE1E5A"/>
                </a:solidFill>
                <a:latin typeface="Twinkl" pitchFamily="50" charset="0"/>
              </a:rPr>
              <a:t>said</a:t>
            </a:r>
            <a:r>
              <a:rPr lang="en-GB" sz="2400" dirty="0">
                <a:solidFill>
                  <a:srgbClr val="7030A0"/>
                </a:solidFill>
                <a:latin typeface="Twinkl" pitchFamily="50" charset="0"/>
              </a:rPr>
              <a:t> Grandad</a:t>
            </a:r>
            <a:r>
              <a:rPr lang="en-GB" sz="2400" dirty="0">
                <a:solidFill>
                  <a:schemeClr val="tx1"/>
                </a:solidFill>
                <a:latin typeface="Twinkl" pitchFamily="50" charset="0"/>
              </a:rPr>
              <a:t>, reaching </a:t>
            </a:r>
            <a:r>
              <a:rPr lang="en-GB" sz="2400" dirty="0">
                <a:solidFill>
                  <a:srgbClr val="7030A0"/>
                </a:solidFill>
                <a:latin typeface="Twinkl" pitchFamily="50" charset="0"/>
              </a:rPr>
              <a:t>f</a:t>
            </a:r>
            <a:r>
              <a:rPr lang="en-GB" sz="2400" u="sng" dirty="0">
                <a:solidFill>
                  <a:srgbClr val="7030A0"/>
                </a:solidFill>
                <a:latin typeface="Twinkl" pitchFamily="50" charset="0"/>
              </a:rPr>
              <a:t>or</a:t>
            </a:r>
            <a:r>
              <a:rPr lang="en-GB" sz="2400" dirty="0">
                <a:solidFill>
                  <a:schemeClr val="tx1"/>
                </a:solidFill>
                <a:latin typeface="Twinkl" pitchFamily="50" charset="0"/>
              </a:rPr>
              <a:t> their </a:t>
            </a:r>
            <a:r>
              <a:rPr lang="en-GB" sz="2400" dirty="0">
                <a:solidFill>
                  <a:srgbClr val="7030A0"/>
                </a:solidFill>
                <a:latin typeface="Twinkl" pitchFamily="50" charset="0"/>
              </a:rPr>
              <a:t>bags</a:t>
            </a:r>
            <a:r>
              <a:rPr lang="en-GB" sz="2400" dirty="0">
                <a:solidFill>
                  <a:schemeClr val="tx1"/>
                </a:solidFill>
                <a:latin typeface="Twinkl" pitchFamily="50" charset="0"/>
              </a:rPr>
              <a:t>. “</a:t>
            </a:r>
            <a:r>
              <a:rPr lang="en-GB" sz="2400" dirty="0">
                <a:solidFill>
                  <a:srgbClr val="7030A0"/>
                </a:solidFill>
                <a:latin typeface="Twinkl" pitchFamily="50" charset="0"/>
              </a:rPr>
              <a:t>I am </a:t>
            </a:r>
            <a:r>
              <a:rPr lang="en-GB" sz="2400" dirty="0">
                <a:solidFill>
                  <a:srgbClr val="DE1E5A"/>
                </a:solidFill>
                <a:latin typeface="Twinkl" pitchFamily="50" charset="0"/>
              </a:rPr>
              <a:t>so</a:t>
            </a:r>
            <a:r>
              <a:rPr lang="en-GB" sz="2400" dirty="0">
                <a:solidFill>
                  <a:srgbClr val="7030A0"/>
                </a:solidFill>
                <a:latin typeface="Twinkl" pitchFamily="50" charset="0"/>
              </a:rPr>
              <a:t> </a:t>
            </a:r>
            <a:r>
              <a:rPr lang="en-GB" sz="2400" dirty="0">
                <a:solidFill>
                  <a:schemeClr val="tx1"/>
                </a:solidFill>
                <a:latin typeface="Twinkl" pitchFamily="50" charset="0"/>
              </a:rPr>
              <a:t>happy,” </a:t>
            </a:r>
            <a:r>
              <a:rPr lang="en-GB" sz="2400" dirty="0">
                <a:solidFill>
                  <a:srgbClr val="DE1E5A"/>
                </a:solidFill>
                <a:latin typeface="Twinkl" pitchFamily="50" charset="0"/>
              </a:rPr>
              <a:t>said</a:t>
            </a:r>
            <a:r>
              <a:rPr lang="en-GB" sz="2400" dirty="0">
                <a:solidFill>
                  <a:srgbClr val="7030A0"/>
                </a:solidFill>
                <a:latin typeface="Twinkl" pitchFamily="50" charset="0"/>
              </a:rPr>
              <a:t> Kit.</a:t>
            </a:r>
            <a:endParaRPr lang="en-GB" sz="2400" dirty="0">
              <a:solidFill>
                <a:schemeClr val="bg1"/>
              </a:solidFill>
              <a:latin typeface="Twinkl" pitchFamily="50" charset="0"/>
            </a:endParaRPr>
          </a:p>
        </p:txBody>
      </p:sp>
      <p:grpSp>
        <p:nvGrpSpPr>
          <p:cNvPr id="6" name="Group 5"/>
          <p:cNvGrpSpPr/>
          <p:nvPr/>
        </p:nvGrpSpPr>
        <p:grpSpPr>
          <a:xfrm>
            <a:off x="8045972" y="227397"/>
            <a:ext cx="1098028" cy="504056"/>
            <a:chOff x="8045972" y="1700808"/>
            <a:chExt cx="1098028" cy="504056"/>
          </a:xfrm>
          <a:solidFill>
            <a:srgbClr val="009640"/>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Tree>
    <p:extLst>
      <p:ext uri="{BB962C8B-B14F-4D97-AF65-F5344CB8AC3E}">
        <p14:creationId xmlns:p14="http://schemas.microsoft.com/office/powerpoint/2010/main" val="94953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46278"/>
          <a:stretch/>
        </p:blipFill>
        <p:spPr>
          <a:xfrm>
            <a:off x="3339675" y="2466975"/>
            <a:ext cx="2499800" cy="3914353"/>
          </a:xfrm>
          <a:prstGeom prst="rect">
            <a:avLst/>
          </a:prstGeom>
        </p:spPr>
      </p:pic>
      <p:grpSp>
        <p:nvGrpSpPr>
          <p:cNvPr id="6" name="Group 5"/>
          <p:cNvGrpSpPr/>
          <p:nvPr/>
        </p:nvGrpSpPr>
        <p:grpSpPr>
          <a:xfrm>
            <a:off x="8045972" y="227397"/>
            <a:ext cx="1098028" cy="504056"/>
            <a:chOff x="8045972" y="1700808"/>
            <a:chExt cx="1098028" cy="504056"/>
          </a:xfrm>
          <a:solidFill>
            <a:srgbClr val="009640"/>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
        <p:nvSpPr>
          <p:cNvPr id="13" name="Title 1">
            <a:extLst>
              <a:ext uri="{FF2B5EF4-FFF2-40B4-BE49-F238E27FC236}">
                <a16:creationId xmlns:a16="http://schemas.microsoft.com/office/drawing/2014/main" id="{00418DA2-2D15-47AC-9797-0DCC96F78A96}"/>
              </a:ext>
            </a:extLst>
          </p:cNvPr>
          <p:cNvSpPr txBox="1">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dirty="0"/>
              <a:t>Sentence Time</a:t>
            </a:r>
          </a:p>
        </p:txBody>
      </p:sp>
      <p:sp>
        <p:nvSpPr>
          <p:cNvPr id="14" name="Rectangle: Rounded Corners 1">
            <a:extLst>
              <a:ext uri="{FF2B5EF4-FFF2-40B4-BE49-F238E27FC236}">
                <a16:creationId xmlns:a16="http://schemas.microsoft.com/office/drawing/2014/main" id="{98180F46-9B8E-4B29-A297-FEBFA2547EA8}"/>
              </a:ext>
            </a:extLst>
          </p:cNvPr>
          <p:cNvSpPr/>
          <p:nvPr/>
        </p:nvSpPr>
        <p:spPr>
          <a:xfrm>
            <a:off x="809000" y="1473200"/>
            <a:ext cx="7516474" cy="87568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Why is Kit so happy? Read the caption then click </a:t>
            </a:r>
            <a:r>
              <a:rPr lang="en-GB" dirty="0" smtClean="0">
                <a:solidFill>
                  <a:schemeClr val="tx1"/>
                </a:solidFill>
                <a:latin typeface="Twinkl" pitchFamily="50" charset="0"/>
              </a:rPr>
              <a:t>‘</a:t>
            </a:r>
            <a:r>
              <a:rPr lang="en-GB" dirty="0">
                <a:solidFill>
                  <a:schemeClr val="tx1"/>
                </a:solidFill>
                <a:latin typeface="Twinkl" pitchFamily="50" charset="0"/>
              </a:rPr>
              <a:t>S</a:t>
            </a:r>
            <a:r>
              <a:rPr lang="en-GB" dirty="0" smtClean="0">
                <a:solidFill>
                  <a:schemeClr val="tx1"/>
                </a:solidFill>
                <a:latin typeface="Twinkl" pitchFamily="50" charset="0"/>
              </a:rPr>
              <a:t>how</a:t>
            </a:r>
            <a:r>
              <a:rPr lang="en-GB" dirty="0">
                <a:solidFill>
                  <a:schemeClr val="tx1"/>
                </a:solidFill>
                <a:latin typeface="Twinkl" pitchFamily="50" charset="0"/>
              </a:rPr>
              <a:t>’ to reveal the answer!</a:t>
            </a:r>
          </a:p>
        </p:txBody>
      </p:sp>
      <p:grpSp>
        <p:nvGrpSpPr>
          <p:cNvPr id="15" name="Kit's teachings">
            <a:extLst>
              <a:ext uri="{FF2B5EF4-FFF2-40B4-BE49-F238E27FC236}">
                <a16:creationId xmlns:a16="http://schemas.microsoft.com/office/drawing/2014/main" id="{53FD0CF1-FA53-4803-8F54-925B472D4661}"/>
              </a:ext>
            </a:extLst>
          </p:cNvPr>
          <p:cNvGrpSpPr/>
          <p:nvPr/>
        </p:nvGrpSpPr>
        <p:grpSpPr>
          <a:xfrm>
            <a:off x="683568" y="5157192"/>
            <a:ext cx="4464496" cy="1008112"/>
            <a:chOff x="683568" y="5157192"/>
            <a:chExt cx="4464496" cy="1008112"/>
          </a:xfrm>
        </p:grpSpPr>
        <p:sp>
          <p:nvSpPr>
            <p:cNvPr id="16" name="Rectangle: Rounded Corners 9">
              <a:extLst>
                <a:ext uri="{FF2B5EF4-FFF2-40B4-BE49-F238E27FC236}">
                  <a16:creationId xmlns:a16="http://schemas.microsoft.com/office/drawing/2014/main" id="{949B2036-4D10-435C-8FE9-A3B284EF3966}"/>
                </a:ext>
              </a:extLst>
            </p:cNvPr>
            <p:cNvSpPr/>
            <p:nvPr/>
          </p:nvSpPr>
          <p:spPr>
            <a:xfrm>
              <a:off x="1475656" y="5517232"/>
              <a:ext cx="3672408" cy="432048"/>
            </a:xfrm>
            <a:prstGeom prst="roundRect">
              <a:avLst>
                <a:gd name="adj" fmla="val 50000"/>
              </a:avLst>
            </a:prstGeom>
            <a:solidFill>
              <a:srgbClr val="00963E"/>
            </a:solidFill>
            <a:ln w="28575">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latin typeface="Twinkl SemiBold" pitchFamily="2" charset="0"/>
                </a:rPr>
                <a:t>  Click me for Kit’s teaching tips!</a:t>
              </a:r>
            </a:p>
          </p:txBody>
        </p:sp>
        <p:pic>
          <p:nvPicPr>
            <p:cNvPr id="17" name="Picture 16">
              <a:extLst>
                <a:ext uri="{FF2B5EF4-FFF2-40B4-BE49-F238E27FC236}">
                  <a16:creationId xmlns:a16="http://schemas.microsoft.com/office/drawing/2014/main" id="{D63E1150-E0E9-4600-8006-0F9A404CD6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00963E"/>
              </a:solidFill>
            </a:ln>
          </p:spPr>
        </p:pic>
      </p:grpSp>
      <p:sp>
        <p:nvSpPr>
          <p:cNvPr id="18" name="Kit's teaching bubble">
            <a:extLst>
              <a:ext uri="{FF2B5EF4-FFF2-40B4-BE49-F238E27FC236}">
                <a16:creationId xmlns:a16="http://schemas.microsoft.com/office/drawing/2014/main" id="{4F70B4BA-A660-436F-BCC3-8151C9561A39}"/>
              </a:ext>
            </a:extLst>
          </p:cNvPr>
          <p:cNvSpPr/>
          <p:nvPr/>
        </p:nvSpPr>
        <p:spPr>
          <a:xfrm>
            <a:off x="1403648" y="4065488"/>
            <a:ext cx="3829472" cy="1008112"/>
          </a:xfrm>
          <a:prstGeom prst="wedgeRoundRectCallout">
            <a:avLst>
              <a:gd name="adj1" fmla="val -50011"/>
              <a:gd name="adj2" fmla="val 116376"/>
              <a:gd name="adj3" fmla="val 16667"/>
            </a:avLst>
          </a:prstGeom>
          <a:solidFill>
            <a:schemeClr val="bg1"/>
          </a:solidFill>
          <a:ln w="28575">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tx1"/>
                </a:solidFill>
                <a:latin typeface="Twinkl" pitchFamily="50" charset="0"/>
              </a:rPr>
              <a:t>Click ‘Sound Buttons On/Off’ to select whether you want </a:t>
            </a:r>
            <a:r>
              <a:rPr lang="en-GB" dirty="0" smtClean="0">
                <a:solidFill>
                  <a:schemeClr val="tx1"/>
                </a:solidFill>
                <a:latin typeface="Twinkl" pitchFamily="50" charset="0"/>
              </a:rPr>
              <a:t>to show </a:t>
            </a:r>
            <a:r>
              <a:rPr lang="en-GB" dirty="0">
                <a:solidFill>
                  <a:schemeClr val="tx1"/>
                </a:solidFill>
                <a:latin typeface="Twinkl" pitchFamily="50" charset="0"/>
              </a:rPr>
              <a:t>sound buttons under the sentence.</a:t>
            </a:r>
          </a:p>
        </p:txBody>
      </p:sp>
      <p:sp>
        <p:nvSpPr>
          <p:cNvPr id="19" name="Close bubble">
            <a:extLst>
              <a:ext uri="{FF2B5EF4-FFF2-40B4-BE49-F238E27FC236}">
                <a16:creationId xmlns:a16="http://schemas.microsoft.com/office/drawing/2014/main" id="{FD1045FB-80F3-4CA9-AD92-7BAF646FF417}"/>
              </a:ext>
            </a:extLst>
          </p:cNvPr>
          <p:cNvSpPr/>
          <p:nvPr/>
        </p:nvSpPr>
        <p:spPr>
          <a:xfrm>
            <a:off x="5075684" y="3981896"/>
            <a:ext cx="284162" cy="284163"/>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41859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8"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rgbClr val="009640"/>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Revisit and Review</a:t>
              </a:r>
            </a:p>
          </p:txBody>
        </p:sp>
      </p:grpSp>
      <p:sp>
        <p:nvSpPr>
          <p:cNvPr id="8" name="background">
            <a:extLst>
              <a:ext uri="{FF2B5EF4-FFF2-40B4-BE49-F238E27FC236}">
                <a16:creationId xmlns:a16="http://schemas.microsoft.com/office/drawing/2014/main" id="{195B132C-E542-486E-A93D-CCF8219CB987}"/>
              </a:ext>
            </a:extLst>
          </p:cNvPr>
          <p:cNvSpPr/>
          <p:nvPr/>
        </p:nvSpPr>
        <p:spPr>
          <a:xfrm>
            <a:off x="3020529" y="2164701"/>
            <a:ext cx="2238846" cy="3424539"/>
          </a:xfrm>
          <a:prstGeom prst="roundRect">
            <a:avLst>
              <a:gd name="adj" fmla="val 9850"/>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GB" sz="1050" dirty="0">
              <a:solidFill>
                <a:schemeClr val="tx1"/>
              </a:solidFill>
            </a:endParaRPr>
          </a:p>
        </p:txBody>
      </p:sp>
      <p:grpSp>
        <p:nvGrpSpPr>
          <p:cNvPr id="9" name="qu">
            <a:extLst>
              <a:ext uri="{FF2B5EF4-FFF2-40B4-BE49-F238E27FC236}">
                <a16:creationId xmlns:a16="http://schemas.microsoft.com/office/drawing/2014/main" id="{F65E9D39-F275-4FBB-BF8B-8ED5FCF53251}"/>
              </a:ext>
            </a:extLst>
          </p:cNvPr>
          <p:cNvGrpSpPr/>
          <p:nvPr/>
        </p:nvGrpSpPr>
        <p:grpSpPr>
          <a:xfrm>
            <a:off x="3179982" y="2259545"/>
            <a:ext cx="1977303" cy="2903722"/>
            <a:chOff x="1895752" y="2210455"/>
            <a:chExt cx="1977303" cy="2903722"/>
          </a:xfrm>
        </p:grpSpPr>
        <p:pic>
          <p:nvPicPr>
            <p:cNvPr id="10" name="Picture 9">
              <a:extLst>
                <a:ext uri="{FF2B5EF4-FFF2-40B4-BE49-F238E27FC236}">
                  <a16:creationId xmlns:a16="http://schemas.microsoft.com/office/drawing/2014/main" id="{9ED41F25-97C4-434A-BA20-6B9E6EC625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752" y="3975958"/>
              <a:ext cx="1977303" cy="1138219"/>
            </a:xfrm>
            <a:prstGeom prst="rect">
              <a:avLst/>
            </a:prstGeom>
          </p:spPr>
        </p:pic>
        <p:sp>
          <p:nvSpPr>
            <p:cNvPr id="11" name="qu">
              <a:extLst>
                <a:ext uri="{FF2B5EF4-FFF2-40B4-BE49-F238E27FC236}">
                  <a16:creationId xmlns:a16="http://schemas.microsoft.com/office/drawing/2014/main" id="{64F17C16-4E49-493C-A5D9-CBB0D8F6051F}"/>
                </a:ext>
              </a:extLst>
            </p:cNvPr>
            <p:cNvSpPr txBox="1"/>
            <p:nvPr/>
          </p:nvSpPr>
          <p:spPr>
            <a:xfrm>
              <a:off x="2137879" y="2210455"/>
              <a:ext cx="1451038" cy="1446550"/>
            </a:xfrm>
            <a:prstGeom prst="rect">
              <a:avLst/>
            </a:prstGeom>
            <a:noFill/>
          </p:spPr>
          <p:txBody>
            <a:bodyPr wrap="none" rtlCol="0">
              <a:spAutoFit/>
            </a:bodyPr>
            <a:lstStyle/>
            <a:p>
              <a:r>
                <a:rPr lang="en-GB" sz="8800" b="1" dirty="0" err="1"/>
                <a:t>qu</a:t>
              </a:r>
              <a:endParaRPr lang="en-GB" sz="8800" b="1" dirty="0"/>
            </a:p>
          </p:txBody>
        </p:sp>
      </p:grpSp>
      <p:grpSp>
        <p:nvGrpSpPr>
          <p:cNvPr id="12" name="ch">
            <a:extLst>
              <a:ext uri="{FF2B5EF4-FFF2-40B4-BE49-F238E27FC236}">
                <a16:creationId xmlns:a16="http://schemas.microsoft.com/office/drawing/2014/main" id="{F65E9D39-F275-4FBB-BF8B-8ED5FCF53251}"/>
              </a:ext>
            </a:extLst>
          </p:cNvPr>
          <p:cNvGrpSpPr/>
          <p:nvPr/>
        </p:nvGrpSpPr>
        <p:grpSpPr>
          <a:xfrm>
            <a:off x="3458365" y="2278209"/>
            <a:ext cx="1364476" cy="2946472"/>
            <a:chOff x="2230874" y="2278209"/>
            <a:chExt cx="1364476" cy="2946472"/>
          </a:xfrm>
        </p:grpSpPr>
        <p:sp>
          <p:nvSpPr>
            <p:cNvPr id="13" name="c">
              <a:extLst>
                <a:ext uri="{FF2B5EF4-FFF2-40B4-BE49-F238E27FC236}">
                  <a16:creationId xmlns:a16="http://schemas.microsoft.com/office/drawing/2014/main" id="{64F17C16-4E49-493C-A5D9-CBB0D8F6051F}"/>
                </a:ext>
              </a:extLst>
            </p:cNvPr>
            <p:cNvSpPr txBox="1"/>
            <p:nvPr/>
          </p:nvSpPr>
          <p:spPr>
            <a:xfrm>
              <a:off x="2230874" y="2278209"/>
              <a:ext cx="1364476" cy="1446550"/>
            </a:xfrm>
            <a:prstGeom prst="rect">
              <a:avLst/>
            </a:prstGeom>
            <a:noFill/>
          </p:spPr>
          <p:txBody>
            <a:bodyPr wrap="none" rtlCol="0">
              <a:spAutoFit/>
            </a:bodyPr>
            <a:lstStyle/>
            <a:p>
              <a:r>
                <a:rPr lang="en-GB" sz="8800" b="1" dirty="0" err="1"/>
                <a:t>ch</a:t>
              </a:r>
              <a:endParaRPr lang="en-GB" sz="8800" b="1" dirty="0"/>
            </a:p>
          </p:txBody>
        </p:sp>
        <p:pic>
          <p:nvPicPr>
            <p:cNvPr id="14" name="Picture 13">
              <a:extLst>
                <a:ext uri="{FF2B5EF4-FFF2-40B4-BE49-F238E27FC236}">
                  <a16:creationId xmlns:a16="http://schemas.microsoft.com/office/drawing/2014/main" id="{9ED41F25-97C4-434A-BA20-6B9E6EC62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858" y="3945938"/>
              <a:ext cx="1091653" cy="1278743"/>
            </a:xfrm>
            <a:prstGeom prst="rect">
              <a:avLst/>
            </a:prstGeom>
          </p:spPr>
        </p:pic>
      </p:grpSp>
      <p:grpSp>
        <p:nvGrpSpPr>
          <p:cNvPr id="15" name="sh">
            <a:extLst>
              <a:ext uri="{FF2B5EF4-FFF2-40B4-BE49-F238E27FC236}">
                <a16:creationId xmlns:a16="http://schemas.microsoft.com/office/drawing/2014/main" id="{F65E9D39-F275-4FBB-BF8B-8ED5FCF53251}"/>
              </a:ext>
            </a:extLst>
          </p:cNvPr>
          <p:cNvGrpSpPr/>
          <p:nvPr/>
        </p:nvGrpSpPr>
        <p:grpSpPr>
          <a:xfrm>
            <a:off x="3182680" y="2362145"/>
            <a:ext cx="1882840" cy="2532265"/>
            <a:chOff x="1978637" y="2261884"/>
            <a:chExt cx="1882840" cy="2532265"/>
          </a:xfrm>
        </p:grpSpPr>
        <p:pic>
          <p:nvPicPr>
            <p:cNvPr id="16" name="Picture 15">
              <a:extLst>
                <a:ext uri="{FF2B5EF4-FFF2-40B4-BE49-F238E27FC236}">
                  <a16:creationId xmlns:a16="http://schemas.microsoft.com/office/drawing/2014/main" id="{9ED41F25-97C4-434A-BA20-6B9E6EC62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637" y="4206639"/>
              <a:ext cx="1882840" cy="587510"/>
            </a:xfrm>
            <a:prstGeom prst="rect">
              <a:avLst/>
            </a:prstGeom>
          </p:spPr>
        </p:pic>
        <p:sp>
          <p:nvSpPr>
            <p:cNvPr id="17" name="sh">
              <a:extLst>
                <a:ext uri="{FF2B5EF4-FFF2-40B4-BE49-F238E27FC236}">
                  <a16:creationId xmlns:a16="http://schemas.microsoft.com/office/drawing/2014/main" id="{64F17C16-4E49-493C-A5D9-CBB0D8F6051F}"/>
                </a:ext>
              </a:extLst>
            </p:cNvPr>
            <p:cNvSpPr txBox="1"/>
            <p:nvPr/>
          </p:nvSpPr>
          <p:spPr>
            <a:xfrm>
              <a:off x="2288470" y="2261884"/>
              <a:ext cx="1343638" cy="1446550"/>
            </a:xfrm>
            <a:prstGeom prst="rect">
              <a:avLst/>
            </a:prstGeom>
            <a:noFill/>
          </p:spPr>
          <p:txBody>
            <a:bodyPr wrap="none" rtlCol="0">
              <a:spAutoFit/>
            </a:bodyPr>
            <a:lstStyle/>
            <a:p>
              <a:r>
                <a:rPr lang="en-GB" sz="8800" b="1" dirty="0" err="1"/>
                <a:t>sh</a:t>
              </a:r>
              <a:endParaRPr lang="en-GB" sz="8800" b="1" dirty="0"/>
            </a:p>
          </p:txBody>
        </p:sp>
      </p:grpSp>
      <p:grpSp>
        <p:nvGrpSpPr>
          <p:cNvPr id="18" name="th">
            <a:extLst>
              <a:ext uri="{FF2B5EF4-FFF2-40B4-BE49-F238E27FC236}">
                <a16:creationId xmlns:a16="http://schemas.microsoft.com/office/drawing/2014/main" id="{F65E9D39-F275-4FBB-BF8B-8ED5FCF53251}"/>
              </a:ext>
            </a:extLst>
          </p:cNvPr>
          <p:cNvGrpSpPr/>
          <p:nvPr/>
        </p:nvGrpSpPr>
        <p:grpSpPr>
          <a:xfrm>
            <a:off x="3497811" y="2369215"/>
            <a:ext cx="1339687" cy="2769001"/>
            <a:chOff x="2231506" y="2261884"/>
            <a:chExt cx="1339687" cy="2769001"/>
          </a:xfrm>
        </p:grpSpPr>
        <p:pic>
          <p:nvPicPr>
            <p:cNvPr id="19" name="Picture 18">
              <a:extLst>
                <a:ext uri="{FF2B5EF4-FFF2-40B4-BE49-F238E27FC236}">
                  <a16:creationId xmlns:a16="http://schemas.microsoft.com/office/drawing/2014/main" id="{9ED41F25-97C4-434A-BA20-6B9E6EC62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1506" y="3817482"/>
              <a:ext cx="1273185" cy="1213403"/>
            </a:xfrm>
            <a:prstGeom prst="rect">
              <a:avLst/>
            </a:prstGeom>
          </p:spPr>
        </p:pic>
        <p:sp>
          <p:nvSpPr>
            <p:cNvPr id="20" name="th">
              <a:extLst>
                <a:ext uri="{FF2B5EF4-FFF2-40B4-BE49-F238E27FC236}">
                  <a16:creationId xmlns:a16="http://schemas.microsoft.com/office/drawing/2014/main" id="{64F17C16-4E49-493C-A5D9-CBB0D8F6051F}"/>
                </a:ext>
              </a:extLst>
            </p:cNvPr>
            <p:cNvSpPr txBox="1"/>
            <p:nvPr/>
          </p:nvSpPr>
          <p:spPr>
            <a:xfrm>
              <a:off x="2288470" y="2261884"/>
              <a:ext cx="1282723" cy="1446550"/>
            </a:xfrm>
            <a:prstGeom prst="rect">
              <a:avLst/>
            </a:prstGeom>
            <a:noFill/>
          </p:spPr>
          <p:txBody>
            <a:bodyPr wrap="none" rtlCol="0">
              <a:spAutoFit/>
            </a:bodyPr>
            <a:lstStyle/>
            <a:p>
              <a:r>
                <a:rPr lang="en-GB" sz="8800" b="1" dirty="0" err="1"/>
                <a:t>th</a:t>
              </a:r>
              <a:endParaRPr lang="en-GB" sz="8800" b="1" dirty="0"/>
            </a:p>
          </p:txBody>
        </p:sp>
      </p:grpSp>
      <p:grpSp>
        <p:nvGrpSpPr>
          <p:cNvPr id="21" name="ng">
            <a:extLst>
              <a:ext uri="{FF2B5EF4-FFF2-40B4-BE49-F238E27FC236}">
                <a16:creationId xmlns:a16="http://schemas.microsoft.com/office/drawing/2014/main" id="{F65E9D39-F275-4FBB-BF8B-8ED5FCF53251}"/>
              </a:ext>
            </a:extLst>
          </p:cNvPr>
          <p:cNvGrpSpPr/>
          <p:nvPr/>
        </p:nvGrpSpPr>
        <p:grpSpPr>
          <a:xfrm>
            <a:off x="3418392" y="2268106"/>
            <a:ext cx="1457450" cy="2913215"/>
            <a:chOff x="2288470" y="2261884"/>
            <a:chExt cx="1457450" cy="2913215"/>
          </a:xfrm>
        </p:grpSpPr>
        <p:pic>
          <p:nvPicPr>
            <p:cNvPr id="22" name="Picture 21">
              <a:extLst>
                <a:ext uri="{FF2B5EF4-FFF2-40B4-BE49-F238E27FC236}">
                  <a16:creationId xmlns:a16="http://schemas.microsoft.com/office/drawing/2014/main" id="{9ED41F25-97C4-434A-BA20-6B9E6EC62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5286" y="3954654"/>
              <a:ext cx="920808" cy="1220445"/>
            </a:xfrm>
            <a:prstGeom prst="rect">
              <a:avLst/>
            </a:prstGeom>
          </p:spPr>
        </p:pic>
        <p:sp>
          <p:nvSpPr>
            <p:cNvPr id="23" name="ng">
              <a:extLst>
                <a:ext uri="{FF2B5EF4-FFF2-40B4-BE49-F238E27FC236}">
                  <a16:creationId xmlns:a16="http://schemas.microsoft.com/office/drawing/2014/main" id="{64F17C16-4E49-493C-A5D9-CBB0D8F6051F}"/>
                </a:ext>
              </a:extLst>
            </p:cNvPr>
            <p:cNvSpPr txBox="1"/>
            <p:nvPr/>
          </p:nvSpPr>
          <p:spPr>
            <a:xfrm>
              <a:off x="2288470" y="2261884"/>
              <a:ext cx="1457450" cy="1446550"/>
            </a:xfrm>
            <a:prstGeom prst="rect">
              <a:avLst/>
            </a:prstGeom>
            <a:noFill/>
          </p:spPr>
          <p:txBody>
            <a:bodyPr wrap="none" rtlCol="0">
              <a:spAutoFit/>
            </a:bodyPr>
            <a:lstStyle/>
            <a:p>
              <a:r>
                <a:rPr lang="en-GB" sz="8800" b="1" dirty="0"/>
                <a:t>ng</a:t>
              </a:r>
            </a:p>
          </p:txBody>
        </p:sp>
      </p:grpSp>
      <p:grpSp>
        <p:nvGrpSpPr>
          <p:cNvPr id="24" name="ai">
            <a:extLst>
              <a:ext uri="{FF2B5EF4-FFF2-40B4-BE49-F238E27FC236}">
                <a16:creationId xmlns:a16="http://schemas.microsoft.com/office/drawing/2014/main" id="{F65E9D39-F275-4FBB-BF8B-8ED5FCF53251}"/>
              </a:ext>
            </a:extLst>
          </p:cNvPr>
          <p:cNvGrpSpPr/>
          <p:nvPr/>
        </p:nvGrpSpPr>
        <p:grpSpPr>
          <a:xfrm>
            <a:off x="3494113" y="2356432"/>
            <a:ext cx="1222149" cy="2835750"/>
            <a:chOff x="2288470" y="2261884"/>
            <a:chExt cx="1222149" cy="2835750"/>
          </a:xfrm>
        </p:grpSpPr>
        <p:pic>
          <p:nvPicPr>
            <p:cNvPr id="25" name="Picture 24">
              <a:extLst>
                <a:ext uri="{FF2B5EF4-FFF2-40B4-BE49-F238E27FC236}">
                  <a16:creationId xmlns:a16="http://schemas.microsoft.com/office/drawing/2014/main" id="{9ED41F25-97C4-434A-BA20-6B9E6EC625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2269" y="3954348"/>
              <a:ext cx="1118350" cy="1143286"/>
            </a:xfrm>
            <a:prstGeom prst="rect">
              <a:avLst/>
            </a:prstGeom>
          </p:spPr>
        </p:pic>
        <p:sp>
          <p:nvSpPr>
            <p:cNvPr id="26" name="ai">
              <a:extLst>
                <a:ext uri="{FF2B5EF4-FFF2-40B4-BE49-F238E27FC236}">
                  <a16:creationId xmlns:a16="http://schemas.microsoft.com/office/drawing/2014/main" id="{64F17C16-4E49-493C-A5D9-CBB0D8F6051F}"/>
                </a:ext>
              </a:extLst>
            </p:cNvPr>
            <p:cNvSpPr txBox="1"/>
            <p:nvPr/>
          </p:nvSpPr>
          <p:spPr>
            <a:xfrm>
              <a:off x="2288470" y="2261884"/>
              <a:ext cx="1178528" cy="1446550"/>
            </a:xfrm>
            <a:prstGeom prst="rect">
              <a:avLst/>
            </a:prstGeom>
            <a:noFill/>
          </p:spPr>
          <p:txBody>
            <a:bodyPr wrap="none" rtlCol="0">
              <a:spAutoFit/>
            </a:bodyPr>
            <a:lstStyle/>
            <a:p>
              <a:r>
                <a:rPr lang="en-GB" sz="8800" b="1" dirty="0" err="1"/>
                <a:t>ai</a:t>
              </a:r>
              <a:endParaRPr lang="en-GB" sz="8800" b="1" dirty="0"/>
            </a:p>
          </p:txBody>
        </p:sp>
      </p:grpSp>
      <p:grpSp>
        <p:nvGrpSpPr>
          <p:cNvPr id="27" name="ee">
            <a:extLst>
              <a:ext uri="{FF2B5EF4-FFF2-40B4-BE49-F238E27FC236}">
                <a16:creationId xmlns:a16="http://schemas.microsoft.com/office/drawing/2014/main" id="{F65E9D39-F275-4FBB-BF8B-8ED5FCF53251}"/>
              </a:ext>
            </a:extLst>
          </p:cNvPr>
          <p:cNvGrpSpPr/>
          <p:nvPr/>
        </p:nvGrpSpPr>
        <p:grpSpPr>
          <a:xfrm>
            <a:off x="3457520" y="2331942"/>
            <a:ext cx="1399001" cy="2713219"/>
            <a:chOff x="2247614" y="2261884"/>
            <a:chExt cx="1399001" cy="2713219"/>
          </a:xfrm>
        </p:grpSpPr>
        <p:pic>
          <p:nvPicPr>
            <p:cNvPr id="28" name="Picture 27">
              <a:extLst>
                <a:ext uri="{FF2B5EF4-FFF2-40B4-BE49-F238E27FC236}">
                  <a16:creationId xmlns:a16="http://schemas.microsoft.com/office/drawing/2014/main" id="{9ED41F25-97C4-434A-BA20-6B9E6EC62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7614" y="4104210"/>
              <a:ext cx="1399001" cy="870893"/>
            </a:xfrm>
            <a:prstGeom prst="rect">
              <a:avLst/>
            </a:prstGeom>
          </p:spPr>
        </p:pic>
        <p:sp>
          <p:nvSpPr>
            <p:cNvPr id="29" name="ee">
              <a:extLst>
                <a:ext uri="{FF2B5EF4-FFF2-40B4-BE49-F238E27FC236}">
                  <a16:creationId xmlns:a16="http://schemas.microsoft.com/office/drawing/2014/main" id="{64F17C16-4E49-493C-A5D9-CBB0D8F6051F}"/>
                </a:ext>
              </a:extLst>
            </p:cNvPr>
            <p:cNvSpPr txBox="1"/>
            <p:nvPr/>
          </p:nvSpPr>
          <p:spPr>
            <a:xfrm>
              <a:off x="2288470" y="2261884"/>
              <a:ext cx="1255472" cy="1446550"/>
            </a:xfrm>
            <a:prstGeom prst="rect">
              <a:avLst/>
            </a:prstGeom>
            <a:noFill/>
          </p:spPr>
          <p:txBody>
            <a:bodyPr wrap="none" rtlCol="0">
              <a:spAutoFit/>
            </a:bodyPr>
            <a:lstStyle/>
            <a:p>
              <a:r>
                <a:rPr lang="en-GB" sz="8800" b="1" dirty="0" err="1"/>
                <a:t>ee</a:t>
              </a:r>
              <a:endParaRPr lang="en-GB" sz="8800" b="1" dirty="0"/>
            </a:p>
          </p:txBody>
        </p:sp>
      </p:grpSp>
      <p:grpSp>
        <p:nvGrpSpPr>
          <p:cNvPr id="30" name="igh">
            <a:extLst>
              <a:ext uri="{FF2B5EF4-FFF2-40B4-BE49-F238E27FC236}">
                <a16:creationId xmlns:a16="http://schemas.microsoft.com/office/drawing/2014/main" id="{F65E9D39-F275-4FBB-BF8B-8ED5FCF53251}"/>
              </a:ext>
            </a:extLst>
          </p:cNvPr>
          <p:cNvGrpSpPr/>
          <p:nvPr/>
        </p:nvGrpSpPr>
        <p:grpSpPr>
          <a:xfrm>
            <a:off x="3221858" y="2367423"/>
            <a:ext cx="1808508" cy="2854537"/>
            <a:chOff x="2015267" y="2245411"/>
            <a:chExt cx="1808508" cy="2854537"/>
          </a:xfrm>
        </p:grpSpPr>
        <p:pic>
          <p:nvPicPr>
            <p:cNvPr id="31" name="Picture 30">
              <a:extLst>
                <a:ext uri="{FF2B5EF4-FFF2-40B4-BE49-F238E27FC236}">
                  <a16:creationId xmlns:a16="http://schemas.microsoft.com/office/drawing/2014/main" id="{9ED41F25-97C4-434A-BA20-6B9E6EC625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7626" y="3774131"/>
              <a:ext cx="1102908" cy="1325817"/>
            </a:xfrm>
            <a:prstGeom prst="rect">
              <a:avLst/>
            </a:prstGeom>
          </p:spPr>
        </p:pic>
        <p:sp>
          <p:nvSpPr>
            <p:cNvPr id="32" name="igh">
              <a:extLst>
                <a:ext uri="{FF2B5EF4-FFF2-40B4-BE49-F238E27FC236}">
                  <a16:creationId xmlns:a16="http://schemas.microsoft.com/office/drawing/2014/main" id="{64F17C16-4E49-493C-A5D9-CBB0D8F6051F}"/>
                </a:ext>
              </a:extLst>
            </p:cNvPr>
            <p:cNvSpPr txBox="1"/>
            <p:nvPr/>
          </p:nvSpPr>
          <p:spPr>
            <a:xfrm>
              <a:off x="2015267" y="2245411"/>
              <a:ext cx="1808508" cy="1446550"/>
            </a:xfrm>
            <a:prstGeom prst="rect">
              <a:avLst/>
            </a:prstGeom>
            <a:noFill/>
          </p:spPr>
          <p:txBody>
            <a:bodyPr wrap="none" rtlCol="0">
              <a:spAutoFit/>
            </a:bodyPr>
            <a:lstStyle/>
            <a:p>
              <a:r>
                <a:rPr lang="en-GB" sz="8800" b="1" dirty="0" err="1"/>
                <a:t>igh</a:t>
              </a:r>
              <a:endParaRPr lang="en-GB" sz="8800" b="1" dirty="0"/>
            </a:p>
          </p:txBody>
        </p:sp>
      </p:grpSp>
      <p:grpSp>
        <p:nvGrpSpPr>
          <p:cNvPr id="33" name="oa">
            <a:extLst>
              <a:ext uri="{FF2B5EF4-FFF2-40B4-BE49-F238E27FC236}">
                <a16:creationId xmlns:a16="http://schemas.microsoft.com/office/drawing/2014/main" id="{F65E9D39-F275-4FBB-BF8B-8ED5FCF53251}"/>
              </a:ext>
            </a:extLst>
          </p:cNvPr>
          <p:cNvGrpSpPr/>
          <p:nvPr/>
        </p:nvGrpSpPr>
        <p:grpSpPr>
          <a:xfrm>
            <a:off x="3395847" y="2391172"/>
            <a:ext cx="1468273" cy="2808405"/>
            <a:chOff x="2242459" y="2242862"/>
            <a:chExt cx="1468273" cy="2808405"/>
          </a:xfrm>
        </p:grpSpPr>
        <p:pic>
          <p:nvPicPr>
            <p:cNvPr id="34" name="Picture 33">
              <a:extLst>
                <a:ext uri="{FF2B5EF4-FFF2-40B4-BE49-F238E27FC236}">
                  <a16:creationId xmlns:a16="http://schemas.microsoft.com/office/drawing/2014/main" id="{9ED41F25-97C4-434A-BA20-6B9E6EC625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9200" y="4031631"/>
              <a:ext cx="1401532" cy="1019636"/>
            </a:xfrm>
            <a:prstGeom prst="rect">
              <a:avLst/>
            </a:prstGeom>
          </p:spPr>
        </p:pic>
        <p:sp>
          <p:nvSpPr>
            <p:cNvPr id="35" name="oa">
              <a:extLst>
                <a:ext uri="{FF2B5EF4-FFF2-40B4-BE49-F238E27FC236}">
                  <a16:creationId xmlns:a16="http://schemas.microsoft.com/office/drawing/2014/main" id="{64F17C16-4E49-493C-A5D9-CBB0D8F6051F}"/>
                </a:ext>
              </a:extLst>
            </p:cNvPr>
            <p:cNvSpPr txBox="1"/>
            <p:nvPr/>
          </p:nvSpPr>
          <p:spPr>
            <a:xfrm>
              <a:off x="2242459" y="2242862"/>
              <a:ext cx="1426994" cy="1446550"/>
            </a:xfrm>
            <a:prstGeom prst="rect">
              <a:avLst/>
            </a:prstGeom>
            <a:noFill/>
          </p:spPr>
          <p:txBody>
            <a:bodyPr wrap="none" rtlCol="0">
              <a:spAutoFit/>
            </a:bodyPr>
            <a:lstStyle/>
            <a:p>
              <a:r>
                <a:rPr lang="en-GB" sz="8800" b="1" dirty="0" err="1"/>
                <a:t>oa</a:t>
              </a:r>
              <a:endParaRPr lang="en-GB" sz="8800" b="1" dirty="0"/>
            </a:p>
          </p:txBody>
        </p:sp>
      </p:grpSp>
      <p:grpSp>
        <p:nvGrpSpPr>
          <p:cNvPr id="36" name="oo">
            <a:extLst>
              <a:ext uri="{FF2B5EF4-FFF2-40B4-BE49-F238E27FC236}">
                <a16:creationId xmlns:a16="http://schemas.microsoft.com/office/drawing/2014/main" id="{F65E9D39-F275-4FBB-BF8B-8ED5FCF53251}"/>
              </a:ext>
            </a:extLst>
          </p:cNvPr>
          <p:cNvGrpSpPr/>
          <p:nvPr/>
        </p:nvGrpSpPr>
        <p:grpSpPr>
          <a:xfrm>
            <a:off x="3456917" y="2374472"/>
            <a:ext cx="1417854" cy="2666608"/>
            <a:chOff x="2226567" y="2242862"/>
            <a:chExt cx="1417854" cy="2666608"/>
          </a:xfrm>
        </p:grpSpPr>
        <p:pic>
          <p:nvPicPr>
            <p:cNvPr id="37" name="Picture 36">
              <a:extLst>
                <a:ext uri="{FF2B5EF4-FFF2-40B4-BE49-F238E27FC236}">
                  <a16:creationId xmlns:a16="http://schemas.microsoft.com/office/drawing/2014/main" id="{9ED41F25-97C4-434A-BA20-6B9E6EC625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6567" y="4008522"/>
              <a:ext cx="1417854" cy="900948"/>
            </a:xfrm>
            <a:prstGeom prst="rect">
              <a:avLst/>
            </a:prstGeom>
          </p:spPr>
        </p:pic>
        <p:sp>
          <p:nvSpPr>
            <p:cNvPr id="38" name="oo">
              <a:extLst>
                <a:ext uri="{FF2B5EF4-FFF2-40B4-BE49-F238E27FC236}">
                  <a16:creationId xmlns:a16="http://schemas.microsoft.com/office/drawing/2014/main" id="{64F17C16-4E49-493C-A5D9-CBB0D8F6051F}"/>
                </a:ext>
              </a:extLst>
            </p:cNvPr>
            <p:cNvSpPr txBox="1"/>
            <p:nvPr/>
          </p:nvSpPr>
          <p:spPr>
            <a:xfrm>
              <a:off x="2242459" y="2242862"/>
              <a:ext cx="1383712" cy="1446550"/>
            </a:xfrm>
            <a:prstGeom prst="rect">
              <a:avLst/>
            </a:prstGeom>
            <a:noFill/>
          </p:spPr>
          <p:txBody>
            <a:bodyPr wrap="none" rtlCol="0">
              <a:spAutoFit/>
            </a:bodyPr>
            <a:lstStyle/>
            <a:p>
              <a:r>
                <a:rPr lang="en-GB" sz="8800" b="1" dirty="0" err="1"/>
                <a:t>oo</a:t>
              </a:r>
              <a:endParaRPr lang="en-GB" sz="8800" b="1" dirty="0"/>
            </a:p>
          </p:txBody>
        </p:sp>
      </p:grpSp>
      <p:grpSp>
        <p:nvGrpSpPr>
          <p:cNvPr id="39" name="ar">
            <a:extLst>
              <a:ext uri="{FF2B5EF4-FFF2-40B4-BE49-F238E27FC236}">
                <a16:creationId xmlns:a16="http://schemas.microsoft.com/office/drawing/2014/main" id="{F65E9D39-F275-4FBB-BF8B-8ED5FCF53251}"/>
              </a:ext>
            </a:extLst>
          </p:cNvPr>
          <p:cNvGrpSpPr/>
          <p:nvPr/>
        </p:nvGrpSpPr>
        <p:grpSpPr>
          <a:xfrm>
            <a:off x="3524642" y="2298259"/>
            <a:ext cx="1319592" cy="2818048"/>
            <a:chOff x="2242459" y="2242862"/>
            <a:chExt cx="1319592" cy="2818048"/>
          </a:xfrm>
        </p:grpSpPr>
        <p:pic>
          <p:nvPicPr>
            <p:cNvPr id="40" name="Picture 39">
              <a:extLst>
                <a:ext uri="{FF2B5EF4-FFF2-40B4-BE49-F238E27FC236}">
                  <a16:creationId xmlns:a16="http://schemas.microsoft.com/office/drawing/2014/main" id="{9ED41F25-97C4-434A-BA20-6B9E6EC625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3643" y="3872678"/>
              <a:ext cx="1251118" cy="1188232"/>
            </a:xfrm>
            <a:prstGeom prst="rect">
              <a:avLst/>
            </a:prstGeom>
          </p:spPr>
        </p:pic>
        <p:sp>
          <p:nvSpPr>
            <p:cNvPr id="41" name="ar">
              <a:extLst>
                <a:ext uri="{FF2B5EF4-FFF2-40B4-BE49-F238E27FC236}">
                  <a16:creationId xmlns:a16="http://schemas.microsoft.com/office/drawing/2014/main" id="{64F17C16-4E49-493C-A5D9-CBB0D8F6051F}"/>
                </a:ext>
              </a:extLst>
            </p:cNvPr>
            <p:cNvSpPr txBox="1"/>
            <p:nvPr/>
          </p:nvSpPr>
          <p:spPr>
            <a:xfrm>
              <a:off x="2242459" y="2242862"/>
              <a:ext cx="1319592" cy="1446550"/>
            </a:xfrm>
            <a:prstGeom prst="rect">
              <a:avLst/>
            </a:prstGeom>
            <a:noFill/>
          </p:spPr>
          <p:txBody>
            <a:bodyPr wrap="none" rtlCol="0">
              <a:spAutoFit/>
            </a:bodyPr>
            <a:lstStyle/>
            <a:p>
              <a:r>
                <a:rPr lang="en-GB" sz="8800" b="1" dirty="0" err="1"/>
                <a:t>ar</a:t>
              </a:r>
              <a:endParaRPr lang="en-GB" sz="8800" b="1" dirty="0"/>
            </a:p>
          </p:txBody>
        </p:sp>
      </p:grpSp>
      <p:grpSp>
        <p:nvGrpSpPr>
          <p:cNvPr id="42" name="or">
            <a:extLst>
              <a:ext uri="{FF2B5EF4-FFF2-40B4-BE49-F238E27FC236}">
                <a16:creationId xmlns:a16="http://schemas.microsoft.com/office/drawing/2014/main" id="{F65E9D39-F275-4FBB-BF8B-8ED5FCF53251}"/>
              </a:ext>
            </a:extLst>
          </p:cNvPr>
          <p:cNvGrpSpPr/>
          <p:nvPr/>
        </p:nvGrpSpPr>
        <p:grpSpPr>
          <a:xfrm>
            <a:off x="3234389" y="2372940"/>
            <a:ext cx="1843169" cy="2594056"/>
            <a:chOff x="1970423" y="2242862"/>
            <a:chExt cx="1843169" cy="2594056"/>
          </a:xfrm>
        </p:grpSpPr>
        <p:pic>
          <p:nvPicPr>
            <p:cNvPr id="43" name="Picture 42">
              <a:extLst>
                <a:ext uri="{FF2B5EF4-FFF2-40B4-BE49-F238E27FC236}">
                  <a16:creationId xmlns:a16="http://schemas.microsoft.com/office/drawing/2014/main" id="{9ED41F25-97C4-434A-BA20-6B9E6EC625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0423" y="4145175"/>
              <a:ext cx="1843169" cy="691743"/>
            </a:xfrm>
            <a:prstGeom prst="rect">
              <a:avLst/>
            </a:prstGeom>
          </p:spPr>
        </p:pic>
        <p:sp>
          <p:nvSpPr>
            <p:cNvPr id="44" name="or">
              <a:extLst>
                <a:ext uri="{FF2B5EF4-FFF2-40B4-BE49-F238E27FC236}">
                  <a16:creationId xmlns:a16="http://schemas.microsoft.com/office/drawing/2014/main" id="{64F17C16-4E49-493C-A5D9-CBB0D8F6051F}"/>
                </a:ext>
              </a:extLst>
            </p:cNvPr>
            <p:cNvSpPr txBox="1"/>
            <p:nvPr/>
          </p:nvSpPr>
          <p:spPr>
            <a:xfrm>
              <a:off x="2242459" y="2242862"/>
              <a:ext cx="1276311" cy="1446550"/>
            </a:xfrm>
            <a:prstGeom prst="rect">
              <a:avLst/>
            </a:prstGeom>
            <a:noFill/>
          </p:spPr>
          <p:txBody>
            <a:bodyPr wrap="none" rtlCol="0">
              <a:spAutoFit/>
            </a:bodyPr>
            <a:lstStyle/>
            <a:p>
              <a:r>
                <a:rPr lang="en-GB" sz="8800" b="1" dirty="0"/>
                <a:t>or</a:t>
              </a:r>
            </a:p>
          </p:txBody>
        </p:sp>
      </p:grpSp>
      <p:grpSp>
        <p:nvGrpSpPr>
          <p:cNvPr id="45" name="ur">
            <a:extLst>
              <a:ext uri="{FF2B5EF4-FFF2-40B4-BE49-F238E27FC236}">
                <a16:creationId xmlns:a16="http://schemas.microsoft.com/office/drawing/2014/main" id="{F65E9D39-F275-4FBB-BF8B-8ED5FCF53251}"/>
              </a:ext>
            </a:extLst>
          </p:cNvPr>
          <p:cNvGrpSpPr/>
          <p:nvPr/>
        </p:nvGrpSpPr>
        <p:grpSpPr>
          <a:xfrm>
            <a:off x="3485080" y="2353226"/>
            <a:ext cx="1327608" cy="2687854"/>
            <a:chOff x="2242459" y="2242862"/>
            <a:chExt cx="1327608" cy="2687854"/>
          </a:xfrm>
        </p:grpSpPr>
        <p:pic>
          <p:nvPicPr>
            <p:cNvPr id="46" name="Picture 45">
              <a:extLst>
                <a:ext uri="{FF2B5EF4-FFF2-40B4-BE49-F238E27FC236}">
                  <a16:creationId xmlns:a16="http://schemas.microsoft.com/office/drawing/2014/main" id="{9ED41F25-97C4-434A-BA20-6B9E6EC625D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30482" y="4002871"/>
              <a:ext cx="1137440" cy="927845"/>
            </a:xfrm>
            <a:prstGeom prst="rect">
              <a:avLst/>
            </a:prstGeom>
          </p:spPr>
        </p:pic>
        <p:sp>
          <p:nvSpPr>
            <p:cNvPr id="47" name="ur">
              <a:extLst>
                <a:ext uri="{FF2B5EF4-FFF2-40B4-BE49-F238E27FC236}">
                  <a16:creationId xmlns:a16="http://schemas.microsoft.com/office/drawing/2014/main" id="{64F17C16-4E49-493C-A5D9-CBB0D8F6051F}"/>
                </a:ext>
              </a:extLst>
            </p:cNvPr>
            <p:cNvSpPr txBox="1"/>
            <p:nvPr/>
          </p:nvSpPr>
          <p:spPr>
            <a:xfrm>
              <a:off x="2242459" y="2242862"/>
              <a:ext cx="1327608" cy="1446550"/>
            </a:xfrm>
            <a:prstGeom prst="rect">
              <a:avLst/>
            </a:prstGeom>
            <a:noFill/>
          </p:spPr>
          <p:txBody>
            <a:bodyPr wrap="none" rtlCol="0">
              <a:spAutoFit/>
            </a:bodyPr>
            <a:lstStyle/>
            <a:p>
              <a:r>
                <a:rPr lang="en-GB" sz="8800" b="1" dirty="0" err="1"/>
                <a:t>ur</a:t>
              </a:r>
              <a:endParaRPr lang="en-GB" sz="8800" b="1" dirty="0"/>
            </a:p>
          </p:txBody>
        </p:sp>
      </p:grpSp>
      <p:grpSp>
        <p:nvGrpSpPr>
          <p:cNvPr id="48" name="ow">
            <a:extLst>
              <a:ext uri="{FF2B5EF4-FFF2-40B4-BE49-F238E27FC236}">
                <a16:creationId xmlns:a16="http://schemas.microsoft.com/office/drawing/2014/main" id="{93C652CD-E765-45E8-A11F-929F329746B2}"/>
              </a:ext>
            </a:extLst>
          </p:cNvPr>
          <p:cNvGrpSpPr/>
          <p:nvPr/>
        </p:nvGrpSpPr>
        <p:grpSpPr>
          <a:xfrm>
            <a:off x="3284253" y="2335414"/>
            <a:ext cx="1711393" cy="2686512"/>
            <a:chOff x="371166" y="2244560"/>
            <a:chExt cx="1711393" cy="2686512"/>
          </a:xfrm>
        </p:grpSpPr>
        <p:pic>
          <p:nvPicPr>
            <p:cNvPr id="49" name="picture b">
              <a:extLst>
                <a:ext uri="{FF2B5EF4-FFF2-40B4-BE49-F238E27FC236}">
                  <a16:creationId xmlns:a16="http://schemas.microsoft.com/office/drawing/2014/main" id="{70B87A26-2402-455E-903D-F90AEA2B61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638" y="4146210"/>
              <a:ext cx="1668921" cy="784862"/>
            </a:xfrm>
            <a:prstGeom prst="rect">
              <a:avLst/>
            </a:prstGeom>
          </p:spPr>
        </p:pic>
        <p:sp>
          <p:nvSpPr>
            <p:cNvPr id="50" name="b">
              <a:extLst>
                <a:ext uri="{FF2B5EF4-FFF2-40B4-BE49-F238E27FC236}">
                  <a16:creationId xmlns:a16="http://schemas.microsoft.com/office/drawing/2014/main" id="{A3E02F5E-B6A8-4296-B8D8-4AB44FD6903C}"/>
                </a:ext>
              </a:extLst>
            </p:cNvPr>
            <p:cNvSpPr txBox="1">
              <a:spLocks noChangeArrowheads="1"/>
            </p:cNvSpPr>
            <p:nvPr/>
          </p:nvSpPr>
          <p:spPr bwMode="auto">
            <a:xfrm>
              <a:off x="371166" y="2244560"/>
              <a:ext cx="16979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8800" b="1" dirty="0"/>
                <a:t>ow</a:t>
              </a:r>
              <a:endParaRPr lang="en-GB" altLang="en-US" sz="13800" b="1" dirty="0"/>
            </a:p>
          </p:txBody>
        </p:sp>
      </p:grpSp>
      <p:grpSp>
        <p:nvGrpSpPr>
          <p:cNvPr id="51" name="oi">
            <a:extLst>
              <a:ext uri="{FF2B5EF4-FFF2-40B4-BE49-F238E27FC236}">
                <a16:creationId xmlns:a16="http://schemas.microsoft.com/office/drawing/2014/main" id="{F65E9D39-F275-4FBB-BF8B-8ED5FCF53251}"/>
              </a:ext>
            </a:extLst>
          </p:cNvPr>
          <p:cNvGrpSpPr/>
          <p:nvPr/>
        </p:nvGrpSpPr>
        <p:grpSpPr>
          <a:xfrm>
            <a:off x="3603648" y="2427268"/>
            <a:ext cx="1135247" cy="2720722"/>
            <a:chOff x="2353590" y="2261470"/>
            <a:chExt cx="1135247" cy="2720722"/>
          </a:xfrm>
        </p:grpSpPr>
        <p:pic>
          <p:nvPicPr>
            <p:cNvPr id="52" name="Picture 51">
              <a:extLst>
                <a:ext uri="{FF2B5EF4-FFF2-40B4-BE49-F238E27FC236}">
                  <a16:creationId xmlns:a16="http://schemas.microsoft.com/office/drawing/2014/main" id="{9ED41F25-97C4-434A-BA20-6B9E6EC625D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61504" y="4115448"/>
              <a:ext cx="860385" cy="866744"/>
            </a:xfrm>
            <a:prstGeom prst="rect">
              <a:avLst/>
            </a:prstGeom>
          </p:spPr>
        </p:pic>
        <p:sp>
          <p:nvSpPr>
            <p:cNvPr id="53" name="oi">
              <a:extLst>
                <a:ext uri="{FF2B5EF4-FFF2-40B4-BE49-F238E27FC236}">
                  <a16:creationId xmlns:a16="http://schemas.microsoft.com/office/drawing/2014/main" id="{64F17C16-4E49-493C-A5D9-CBB0D8F6051F}"/>
                </a:ext>
              </a:extLst>
            </p:cNvPr>
            <p:cNvSpPr txBox="1"/>
            <p:nvPr/>
          </p:nvSpPr>
          <p:spPr>
            <a:xfrm>
              <a:off x="2353590" y="2261470"/>
              <a:ext cx="1135247" cy="1446550"/>
            </a:xfrm>
            <a:prstGeom prst="rect">
              <a:avLst/>
            </a:prstGeom>
            <a:noFill/>
          </p:spPr>
          <p:txBody>
            <a:bodyPr wrap="none" rtlCol="0">
              <a:spAutoFit/>
            </a:bodyPr>
            <a:lstStyle/>
            <a:p>
              <a:r>
                <a:rPr lang="en-GB" sz="8800" b="1" dirty="0"/>
                <a:t>oi</a:t>
              </a:r>
            </a:p>
          </p:txBody>
        </p:sp>
      </p:grpSp>
      <p:grpSp>
        <p:nvGrpSpPr>
          <p:cNvPr id="54" name="ear">
            <a:extLst>
              <a:ext uri="{FF2B5EF4-FFF2-40B4-BE49-F238E27FC236}">
                <a16:creationId xmlns:a16="http://schemas.microsoft.com/office/drawing/2014/main" id="{F65E9D39-F275-4FBB-BF8B-8ED5FCF53251}"/>
              </a:ext>
            </a:extLst>
          </p:cNvPr>
          <p:cNvGrpSpPr/>
          <p:nvPr/>
        </p:nvGrpSpPr>
        <p:grpSpPr>
          <a:xfrm>
            <a:off x="3181846" y="2394765"/>
            <a:ext cx="1854995" cy="2878343"/>
            <a:chOff x="1998996" y="2248548"/>
            <a:chExt cx="1854995" cy="2878343"/>
          </a:xfrm>
        </p:grpSpPr>
        <p:pic>
          <p:nvPicPr>
            <p:cNvPr id="55" name="Picture 54">
              <a:extLst>
                <a:ext uri="{FF2B5EF4-FFF2-40B4-BE49-F238E27FC236}">
                  <a16:creationId xmlns:a16="http://schemas.microsoft.com/office/drawing/2014/main" id="{9ED41F25-97C4-434A-BA20-6B9E6EC625D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37161" y="3885584"/>
              <a:ext cx="874020" cy="1241307"/>
            </a:xfrm>
            <a:prstGeom prst="rect">
              <a:avLst/>
            </a:prstGeom>
          </p:spPr>
        </p:pic>
        <p:sp>
          <p:nvSpPr>
            <p:cNvPr id="56" name="ear">
              <a:extLst>
                <a:ext uri="{FF2B5EF4-FFF2-40B4-BE49-F238E27FC236}">
                  <a16:creationId xmlns:a16="http://schemas.microsoft.com/office/drawing/2014/main" id="{64F17C16-4E49-493C-A5D9-CBB0D8F6051F}"/>
                </a:ext>
              </a:extLst>
            </p:cNvPr>
            <p:cNvSpPr txBox="1"/>
            <p:nvPr/>
          </p:nvSpPr>
          <p:spPr>
            <a:xfrm>
              <a:off x="1998996" y="2248548"/>
              <a:ext cx="1854995" cy="1446550"/>
            </a:xfrm>
            <a:prstGeom prst="rect">
              <a:avLst/>
            </a:prstGeom>
            <a:noFill/>
          </p:spPr>
          <p:txBody>
            <a:bodyPr wrap="none" rtlCol="0">
              <a:spAutoFit/>
            </a:bodyPr>
            <a:lstStyle/>
            <a:p>
              <a:r>
                <a:rPr lang="en-GB" sz="8800" b="1" dirty="0"/>
                <a:t>ear</a:t>
              </a:r>
            </a:p>
          </p:txBody>
        </p:sp>
      </p:grpSp>
      <p:grpSp>
        <p:nvGrpSpPr>
          <p:cNvPr id="57" name="air">
            <a:extLst>
              <a:ext uri="{FF2B5EF4-FFF2-40B4-BE49-F238E27FC236}">
                <a16:creationId xmlns:a16="http://schemas.microsoft.com/office/drawing/2014/main" id="{F65E9D39-F275-4FBB-BF8B-8ED5FCF53251}"/>
              </a:ext>
            </a:extLst>
          </p:cNvPr>
          <p:cNvGrpSpPr/>
          <p:nvPr/>
        </p:nvGrpSpPr>
        <p:grpSpPr>
          <a:xfrm>
            <a:off x="3245336" y="2255946"/>
            <a:ext cx="1670650" cy="3020614"/>
            <a:chOff x="1998996" y="2248548"/>
            <a:chExt cx="1670650" cy="3020614"/>
          </a:xfrm>
        </p:grpSpPr>
        <p:pic>
          <p:nvPicPr>
            <p:cNvPr id="58" name="Picture 57">
              <a:extLst>
                <a:ext uri="{FF2B5EF4-FFF2-40B4-BE49-F238E27FC236}">
                  <a16:creationId xmlns:a16="http://schemas.microsoft.com/office/drawing/2014/main" id="{9ED41F25-97C4-434A-BA20-6B9E6EC625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59622" y="3862717"/>
              <a:ext cx="841088" cy="1406445"/>
            </a:xfrm>
            <a:prstGeom prst="rect">
              <a:avLst/>
            </a:prstGeom>
          </p:spPr>
        </p:pic>
        <p:sp>
          <p:nvSpPr>
            <p:cNvPr id="59" name="air">
              <a:extLst>
                <a:ext uri="{FF2B5EF4-FFF2-40B4-BE49-F238E27FC236}">
                  <a16:creationId xmlns:a16="http://schemas.microsoft.com/office/drawing/2014/main" id="{64F17C16-4E49-493C-A5D9-CBB0D8F6051F}"/>
                </a:ext>
              </a:extLst>
            </p:cNvPr>
            <p:cNvSpPr txBox="1"/>
            <p:nvPr/>
          </p:nvSpPr>
          <p:spPr>
            <a:xfrm>
              <a:off x="1998996" y="2248548"/>
              <a:ext cx="1670650" cy="1446550"/>
            </a:xfrm>
            <a:prstGeom prst="rect">
              <a:avLst/>
            </a:prstGeom>
            <a:noFill/>
          </p:spPr>
          <p:txBody>
            <a:bodyPr wrap="none" rtlCol="0">
              <a:spAutoFit/>
            </a:bodyPr>
            <a:lstStyle/>
            <a:p>
              <a:r>
                <a:rPr lang="en-GB" sz="8800" b="1" dirty="0"/>
                <a:t>air</a:t>
              </a:r>
            </a:p>
          </p:txBody>
        </p:sp>
      </p:grpSp>
      <p:grpSp>
        <p:nvGrpSpPr>
          <p:cNvPr id="60" name="ure">
            <a:extLst>
              <a:ext uri="{FF2B5EF4-FFF2-40B4-BE49-F238E27FC236}">
                <a16:creationId xmlns:a16="http://schemas.microsoft.com/office/drawing/2014/main" id="{F65E9D39-F275-4FBB-BF8B-8ED5FCF53251}"/>
              </a:ext>
            </a:extLst>
          </p:cNvPr>
          <p:cNvGrpSpPr/>
          <p:nvPr/>
        </p:nvGrpSpPr>
        <p:grpSpPr>
          <a:xfrm>
            <a:off x="3167355" y="2211168"/>
            <a:ext cx="1863011" cy="2687494"/>
            <a:chOff x="1871894" y="2255950"/>
            <a:chExt cx="1863011" cy="2687494"/>
          </a:xfrm>
        </p:grpSpPr>
        <p:pic>
          <p:nvPicPr>
            <p:cNvPr id="61" name="Picture 60">
              <a:extLst>
                <a:ext uri="{FF2B5EF4-FFF2-40B4-BE49-F238E27FC236}">
                  <a16:creationId xmlns:a16="http://schemas.microsoft.com/office/drawing/2014/main" id="{9ED41F25-97C4-434A-BA20-6B9E6EC625D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20484" y="4272042"/>
              <a:ext cx="1294819" cy="671402"/>
            </a:xfrm>
            <a:prstGeom prst="rect">
              <a:avLst/>
            </a:prstGeom>
          </p:spPr>
        </p:pic>
        <p:sp>
          <p:nvSpPr>
            <p:cNvPr id="62" name="ure">
              <a:extLst>
                <a:ext uri="{FF2B5EF4-FFF2-40B4-BE49-F238E27FC236}">
                  <a16:creationId xmlns:a16="http://schemas.microsoft.com/office/drawing/2014/main" id="{64F17C16-4E49-493C-A5D9-CBB0D8F6051F}"/>
                </a:ext>
              </a:extLst>
            </p:cNvPr>
            <p:cNvSpPr txBox="1"/>
            <p:nvPr/>
          </p:nvSpPr>
          <p:spPr>
            <a:xfrm>
              <a:off x="1871894" y="2255950"/>
              <a:ext cx="1863011" cy="1446550"/>
            </a:xfrm>
            <a:prstGeom prst="rect">
              <a:avLst/>
            </a:prstGeom>
            <a:noFill/>
          </p:spPr>
          <p:txBody>
            <a:bodyPr wrap="none" rtlCol="0">
              <a:spAutoFit/>
            </a:bodyPr>
            <a:lstStyle/>
            <a:p>
              <a:r>
                <a:rPr lang="en-GB" sz="8800" b="1" dirty="0" err="1"/>
                <a:t>ure</a:t>
              </a:r>
              <a:endParaRPr lang="en-GB" sz="8800" b="1" dirty="0"/>
            </a:p>
          </p:txBody>
        </p:sp>
      </p:grpSp>
      <p:grpSp>
        <p:nvGrpSpPr>
          <p:cNvPr id="63" name="er">
            <a:extLst>
              <a:ext uri="{FF2B5EF4-FFF2-40B4-BE49-F238E27FC236}">
                <a16:creationId xmlns:a16="http://schemas.microsoft.com/office/drawing/2014/main" id="{F65E9D39-F275-4FBB-BF8B-8ED5FCF53251}"/>
              </a:ext>
            </a:extLst>
          </p:cNvPr>
          <p:cNvGrpSpPr/>
          <p:nvPr/>
        </p:nvGrpSpPr>
        <p:grpSpPr>
          <a:xfrm>
            <a:off x="3573239" y="2207779"/>
            <a:ext cx="1212191" cy="3011666"/>
            <a:chOff x="2269767" y="2243133"/>
            <a:chExt cx="1212191" cy="3011666"/>
          </a:xfrm>
        </p:grpSpPr>
        <p:pic>
          <p:nvPicPr>
            <p:cNvPr id="64" name="Picture 63">
              <a:extLst>
                <a:ext uri="{FF2B5EF4-FFF2-40B4-BE49-F238E27FC236}">
                  <a16:creationId xmlns:a16="http://schemas.microsoft.com/office/drawing/2014/main" id="{9ED41F25-97C4-434A-BA20-6B9E6EC625D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73185" y="3916342"/>
              <a:ext cx="585700" cy="1338457"/>
            </a:xfrm>
            <a:prstGeom prst="rect">
              <a:avLst/>
            </a:prstGeom>
          </p:spPr>
        </p:pic>
        <p:sp>
          <p:nvSpPr>
            <p:cNvPr id="65" name="er">
              <a:extLst>
                <a:ext uri="{FF2B5EF4-FFF2-40B4-BE49-F238E27FC236}">
                  <a16:creationId xmlns:a16="http://schemas.microsoft.com/office/drawing/2014/main" id="{64F17C16-4E49-493C-A5D9-CBB0D8F6051F}"/>
                </a:ext>
              </a:extLst>
            </p:cNvPr>
            <p:cNvSpPr txBox="1"/>
            <p:nvPr/>
          </p:nvSpPr>
          <p:spPr>
            <a:xfrm>
              <a:off x="2269767" y="2243133"/>
              <a:ext cx="1212191" cy="1446550"/>
            </a:xfrm>
            <a:prstGeom prst="rect">
              <a:avLst/>
            </a:prstGeom>
            <a:noFill/>
          </p:spPr>
          <p:txBody>
            <a:bodyPr wrap="none" rtlCol="0">
              <a:spAutoFit/>
            </a:bodyPr>
            <a:lstStyle/>
            <a:p>
              <a:r>
                <a:rPr lang="en-GB" sz="8800" b="1" dirty="0" err="1"/>
                <a:t>er</a:t>
              </a:r>
              <a:endParaRPr lang="en-GB" sz="8800" b="1" dirty="0"/>
            </a:p>
          </p:txBody>
        </p:sp>
      </p:grpSp>
      <p:sp>
        <p:nvSpPr>
          <p:cNvPr id="66" name="Speech Bubble">
            <a:extLst>
              <a:ext uri="{FF2B5EF4-FFF2-40B4-BE49-F238E27FC236}">
                <a16:creationId xmlns:a16="http://schemas.microsoft.com/office/drawing/2014/main" id="{656ACA77-DD06-4B76-A9F3-FA692455DBA6}"/>
              </a:ext>
            </a:extLst>
          </p:cNvPr>
          <p:cNvSpPr/>
          <p:nvPr/>
        </p:nvSpPr>
        <p:spPr>
          <a:xfrm>
            <a:off x="2015716" y="836219"/>
            <a:ext cx="5112568" cy="753331"/>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Let’s practise Sam’s Sounds and Tricky Words!</a:t>
            </a:r>
          </a:p>
        </p:txBody>
      </p:sp>
      <p:pic>
        <p:nvPicPr>
          <p:cNvPr id="67" name="Picture 66">
            <a:extLst>
              <a:ext uri="{FF2B5EF4-FFF2-40B4-BE49-F238E27FC236}">
                <a16:creationId xmlns:a16="http://schemas.microsoft.com/office/drawing/2014/main" id="{A3089792-BBE2-4261-A08E-396FE6DC6F3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2860" y="1772816"/>
            <a:ext cx="1296144" cy="4034117"/>
          </a:xfrm>
          <a:prstGeom prst="rect">
            <a:avLst/>
          </a:prstGeom>
        </p:spPr>
      </p:pic>
      <p:grpSp>
        <p:nvGrpSpPr>
          <p:cNvPr id="68" name="PLAY 1">
            <a:extLst>
              <a:ext uri="{FF2B5EF4-FFF2-40B4-BE49-F238E27FC236}">
                <a16:creationId xmlns:a16="http://schemas.microsoft.com/office/drawing/2014/main" id="{2AC94F17-F28E-4807-9FA5-0B852EEDAEE4}"/>
              </a:ext>
            </a:extLst>
          </p:cNvPr>
          <p:cNvGrpSpPr/>
          <p:nvPr/>
        </p:nvGrpSpPr>
        <p:grpSpPr>
          <a:xfrm>
            <a:off x="3764623" y="5357927"/>
            <a:ext cx="735369" cy="735369"/>
            <a:chOff x="6300192" y="2204864"/>
            <a:chExt cx="900100" cy="900100"/>
          </a:xfrm>
        </p:grpSpPr>
        <p:sp>
          <p:nvSpPr>
            <p:cNvPr id="69" name="Oval 68">
              <a:extLst>
                <a:ext uri="{FF2B5EF4-FFF2-40B4-BE49-F238E27FC236}">
                  <a16:creationId xmlns:a16="http://schemas.microsoft.com/office/drawing/2014/main" id="{24307427-9DFF-4EEE-A590-29CCF3870E3B}"/>
                </a:ext>
              </a:extLst>
            </p:cNvPr>
            <p:cNvSpPr/>
            <p:nvPr/>
          </p:nvSpPr>
          <p:spPr>
            <a:xfrm>
              <a:off x="6300192" y="2204864"/>
              <a:ext cx="900100" cy="900100"/>
            </a:xfrm>
            <a:prstGeom prst="ellipse">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Isosceles Triangle 69">
              <a:extLst>
                <a:ext uri="{FF2B5EF4-FFF2-40B4-BE49-F238E27FC236}">
                  <a16:creationId xmlns:a16="http://schemas.microsoft.com/office/drawing/2014/main" id="{648AADF8-919D-4DF6-95CC-230B3A82689A}"/>
                </a:ext>
              </a:extLst>
            </p:cNvPr>
            <p:cNvSpPr/>
            <p:nvPr/>
          </p:nvSpPr>
          <p:spPr>
            <a:xfrm rot="5400000">
              <a:off x="6559621" y="2417784"/>
              <a:ext cx="550141" cy="474260"/>
            </a:xfrm>
            <a:prstGeom prst="triangl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1" name="background 2">
            <a:extLst>
              <a:ext uri="{FF2B5EF4-FFF2-40B4-BE49-F238E27FC236}">
                <a16:creationId xmlns:a16="http://schemas.microsoft.com/office/drawing/2014/main" id="{3F416E1C-3AC5-4872-92A0-041CA215F787}"/>
              </a:ext>
            </a:extLst>
          </p:cNvPr>
          <p:cNvSpPr/>
          <p:nvPr/>
        </p:nvSpPr>
        <p:spPr>
          <a:xfrm>
            <a:off x="6003925" y="2165350"/>
            <a:ext cx="2238375" cy="3424238"/>
          </a:xfrm>
          <a:prstGeom prst="roundRect">
            <a:avLst>
              <a:gd name="adj" fmla="val 9850"/>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72" name="PLAY 2">
            <a:extLst>
              <a:ext uri="{FF2B5EF4-FFF2-40B4-BE49-F238E27FC236}">
                <a16:creationId xmlns:a16="http://schemas.microsoft.com/office/drawing/2014/main" id="{60353E7B-729B-4183-98FF-53EC18C8ADD4}"/>
              </a:ext>
            </a:extLst>
          </p:cNvPr>
          <p:cNvGrpSpPr>
            <a:grpSpLocks/>
          </p:cNvGrpSpPr>
          <p:nvPr/>
        </p:nvGrpSpPr>
        <p:grpSpPr bwMode="auto">
          <a:xfrm>
            <a:off x="6773863" y="5357813"/>
            <a:ext cx="735012" cy="735012"/>
            <a:chOff x="6300192" y="2204864"/>
            <a:chExt cx="900100" cy="900100"/>
          </a:xfrm>
        </p:grpSpPr>
        <p:sp>
          <p:nvSpPr>
            <p:cNvPr id="73" name="Oval 72">
              <a:extLst>
                <a:ext uri="{FF2B5EF4-FFF2-40B4-BE49-F238E27FC236}">
                  <a16:creationId xmlns:a16="http://schemas.microsoft.com/office/drawing/2014/main" id="{C33B5522-B25C-4681-8EF6-42E6548273CB}"/>
                </a:ext>
              </a:extLst>
            </p:cNvPr>
            <p:cNvSpPr/>
            <p:nvPr/>
          </p:nvSpPr>
          <p:spPr>
            <a:xfrm>
              <a:off x="6300192" y="2204864"/>
              <a:ext cx="900100" cy="900100"/>
            </a:xfrm>
            <a:prstGeom prst="ellipse">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4" name="Isosceles Triangle 73">
              <a:extLst>
                <a:ext uri="{FF2B5EF4-FFF2-40B4-BE49-F238E27FC236}">
                  <a16:creationId xmlns:a16="http://schemas.microsoft.com/office/drawing/2014/main" id="{A94B022F-F24E-4554-B00C-C6EAA9054204}"/>
                </a:ext>
              </a:extLst>
            </p:cNvPr>
            <p:cNvSpPr/>
            <p:nvPr/>
          </p:nvSpPr>
          <p:spPr>
            <a:xfrm rot="5400000">
              <a:off x="6559724" y="2417738"/>
              <a:ext cx="550169" cy="474351"/>
            </a:xfrm>
            <a:prstGeom prst="triangl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75" name="so">
            <a:extLst>
              <a:ext uri="{FF2B5EF4-FFF2-40B4-BE49-F238E27FC236}">
                <a16:creationId xmlns:a16="http://schemas.microsoft.com/office/drawing/2014/main" id="{E5EFF261-5B2A-4E4E-9B0E-37031FE636EE}"/>
              </a:ext>
            </a:extLst>
          </p:cNvPr>
          <p:cNvSpPr txBox="1">
            <a:spLocks noChangeArrowheads="1"/>
          </p:cNvSpPr>
          <p:nvPr/>
        </p:nvSpPr>
        <p:spPr bwMode="auto">
          <a:xfrm>
            <a:off x="6390463" y="3207584"/>
            <a:ext cx="15875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so</a:t>
            </a:r>
            <a:endParaRPr lang="en-GB" altLang="en-US" sz="6600" b="1" dirty="0">
              <a:solidFill>
                <a:schemeClr val="tx1"/>
              </a:solidFill>
            </a:endParaRPr>
          </a:p>
        </p:txBody>
      </p:sp>
      <p:sp>
        <p:nvSpPr>
          <p:cNvPr id="76" name="said">
            <a:extLst>
              <a:ext uri="{FF2B5EF4-FFF2-40B4-BE49-F238E27FC236}">
                <a16:creationId xmlns:a16="http://schemas.microsoft.com/office/drawing/2014/main" id="{16853594-C2FD-4BCB-851D-3CBE7500C0B9}"/>
              </a:ext>
            </a:extLst>
          </p:cNvPr>
          <p:cNvSpPr txBox="1">
            <a:spLocks noChangeArrowheads="1"/>
          </p:cNvSpPr>
          <p:nvPr/>
        </p:nvSpPr>
        <p:spPr bwMode="auto">
          <a:xfrm>
            <a:off x="6229036" y="3224494"/>
            <a:ext cx="185018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said</a:t>
            </a:r>
            <a:endParaRPr lang="en-GB" altLang="en-US" sz="6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25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2750"/>
                            </p:stCondLst>
                            <p:childTnLst>
                              <p:par>
                                <p:cTn id="13" presetID="10" presetClass="exit" presetSubtype="0" fill="hold" nodeType="afterEffect">
                                  <p:stCondLst>
                                    <p:cond delay="25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par>
                          <p:cTn id="20" fill="hold">
                            <p:stCondLst>
                              <p:cond delay="5500"/>
                            </p:stCondLst>
                            <p:childTnLst>
                              <p:par>
                                <p:cTn id="21" presetID="10" presetClass="exit" presetSubtype="0" fill="hold" nodeType="afterEffect">
                                  <p:stCondLst>
                                    <p:cond delay="25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625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par>
                          <p:cTn id="28" fill="hold">
                            <p:stCondLst>
                              <p:cond delay="8250"/>
                            </p:stCondLst>
                            <p:childTnLst>
                              <p:par>
                                <p:cTn id="29" presetID="10" presetClass="exit" presetSubtype="0" fill="hold" nodeType="afterEffect">
                                  <p:stCondLst>
                                    <p:cond delay="25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par>
                          <p:cTn id="32" fill="hold">
                            <p:stCondLst>
                              <p:cond delay="90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childTnLst>
                          </p:cTn>
                        </p:par>
                        <p:par>
                          <p:cTn id="36" fill="hold">
                            <p:stCondLst>
                              <p:cond delay="11000"/>
                            </p:stCondLst>
                            <p:childTnLst>
                              <p:par>
                                <p:cTn id="37" presetID="10" presetClass="exit" presetSubtype="0" fill="hold" nodeType="afterEffect">
                                  <p:stCondLst>
                                    <p:cond delay="25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par>
                          <p:cTn id="40" fill="hold">
                            <p:stCondLst>
                              <p:cond delay="1175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0"/>
                                        <p:tgtEl>
                                          <p:spTgt spid="24"/>
                                        </p:tgtEl>
                                      </p:cBhvr>
                                    </p:animEffect>
                                  </p:childTnLst>
                                </p:cTn>
                              </p:par>
                            </p:childTnLst>
                          </p:cTn>
                        </p:par>
                        <p:par>
                          <p:cTn id="44" fill="hold">
                            <p:stCondLst>
                              <p:cond delay="13750"/>
                            </p:stCondLst>
                            <p:childTnLst>
                              <p:par>
                                <p:cTn id="45" presetID="10" presetClass="exit" presetSubtype="0" fill="hold" nodeType="afterEffect">
                                  <p:stCondLst>
                                    <p:cond delay="25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par>
                          <p:cTn id="48" fill="hold">
                            <p:stCondLst>
                              <p:cond delay="145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childTnLst>
                                </p:cTn>
                              </p:par>
                            </p:childTnLst>
                          </p:cTn>
                        </p:par>
                        <p:par>
                          <p:cTn id="52" fill="hold">
                            <p:stCondLst>
                              <p:cond delay="16500"/>
                            </p:stCondLst>
                            <p:childTnLst>
                              <p:par>
                                <p:cTn id="53" presetID="10" presetClass="exit" presetSubtype="0" fill="hold" nodeType="afterEffect">
                                  <p:stCondLst>
                                    <p:cond delay="25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par>
                          <p:cTn id="56" fill="hold">
                            <p:stCondLst>
                              <p:cond delay="1725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childTnLst>
                                </p:cTn>
                              </p:par>
                            </p:childTnLst>
                          </p:cTn>
                        </p:par>
                        <p:par>
                          <p:cTn id="60" fill="hold">
                            <p:stCondLst>
                              <p:cond delay="19250"/>
                            </p:stCondLst>
                            <p:childTnLst>
                              <p:par>
                                <p:cTn id="61" presetID="10" presetClass="exit" presetSubtype="0" fill="hold" nodeType="afterEffect">
                                  <p:stCondLst>
                                    <p:cond delay="25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0"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2000"/>
                                        <p:tgtEl>
                                          <p:spTgt spid="33"/>
                                        </p:tgtEl>
                                      </p:cBhvr>
                                    </p:animEffect>
                                  </p:childTnLst>
                                </p:cTn>
                              </p:par>
                            </p:childTnLst>
                          </p:cTn>
                        </p:par>
                        <p:par>
                          <p:cTn id="68" fill="hold">
                            <p:stCondLst>
                              <p:cond delay="22000"/>
                            </p:stCondLst>
                            <p:childTnLst>
                              <p:par>
                                <p:cTn id="69" presetID="10" presetClass="exit" presetSubtype="0" fill="hold" nodeType="afterEffect">
                                  <p:stCondLst>
                                    <p:cond delay="250"/>
                                  </p:stCondLst>
                                  <p:childTnLst>
                                    <p:animEffect transition="out" filter="fade">
                                      <p:cBhvr>
                                        <p:cTn id="70" dur="500"/>
                                        <p:tgtEl>
                                          <p:spTgt spid="33"/>
                                        </p:tgtEl>
                                      </p:cBhvr>
                                    </p:animEffect>
                                    <p:set>
                                      <p:cBhvr>
                                        <p:cTn id="71" dur="1" fill="hold">
                                          <p:stCondLst>
                                            <p:cond delay="499"/>
                                          </p:stCondLst>
                                        </p:cTn>
                                        <p:tgtEl>
                                          <p:spTgt spid="33"/>
                                        </p:tgtEl>
                                        <p:attrNameLst>
                                          <p:attrName>style.visibility</p:attrName>
                                        </p:attrNameLst>
                                      </p:cBhvr>
                                      <p:to>
                                        <p:strVal val="hidden"/>
                                      </p:to>
                                    </p:set>
                                  </p:childTnLst>
                                </p:cTn>
                              </p:par>
                            </p:childTnLst>
                          </p:cTn>
                        </p:par>
                        <p:par>
                          <p:cTn id="72" fill="hold">
                            <p:stCondLst>
                              <p:cond delay="22750"/>
                            </p:stCondLst>
                            <p:childTnLst>
                              <p:par>
                                <p:cTn id="73" presetID="10" presetClass="entr" presetSubtype="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2000"/>
                                        <p:tgtEl>
                                          <p:spTgt spid="36"/>
                                        </p:tgtEl>
                                      </p:cBhvr>
                                    </p:animEffect>
                                  </p:childTnLst>
                                </p:cTn>
                              </p:par>
                            </p:childTnLst>
                          </p:cTn>
                        </p:par>
                        <p:par>
                          <p:cTn id="76" fill="hold">
                            <p:stCondLst>
                              <p:cond delay="24750"/>
                            </p:stCondLst>
                            <p:childTnLst>
                              <p:par>
                                <p:cTn id="77" presetID="10" presetClass="exit" presetSubtype="0" fill="hold" nodeType="afterEffect">
                                  <p:stCondLst>
                                    <p:cond delay="250"/>
                                  </p:stCondLst>
                                  <p:childTnLst>
                                    <p:animEffect transition="out" filter="fad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childTnLst>
                          </p:cTn>
                        </p:par>
                        <p:par>
                          <p:cTn id="80" fill="hold">
                            <p:stCondLst>
                              <p:cond delay="25500"/>
                            </p:stCondLst>
                            <p:childTnLst>
                              <p:par>
                                <p:cTn id="81" presetID="10"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2000"/>
                                        <p:tgtEl>
                                          <p:spTgt spid="39"/>
                                        </p:tgtEl>
                                      </p:cBhvr>
                                    </p:animEffect>
                                  </p:childTnLst>
                                </p:cTn>
                              </p:par>
                            </p:childTnLst>
                          </p:cTn>
                        </p:par>
                        <p:par>
                          <p:cTn id="84" fill="hold">
                            <p:stCondLst>
                              <p:cond delay="27500"/>
                            </p:stCondLst>
                            <p:childTnLst>
                              <p:par>
                                <p:cTn id="85" presetID="10" presetClass="exit" presetSubtype="0" fill="hold" nodeType="afterEffect">
                                  <p:stCondLst>
                                    <p:cond delay="250"/>
                                  </p:stCondLst>
                                  <p:childTnLst>
                                    <p:animEffect transition="out" filter="fade">
                                      <p:cBhvr>
                                        <p:cTn id="86" dur="500"/>
                                        <p:tgtEl>
                                          <p:spTgt spid="39"/>
                                        </p:tgtEl>
                                      </p:cBhvr>
                                    </p:animEffect>
                                    <p:set>
                                      <p:cBhvr>
                                        <p:cTn id="87" dur="1" fill="hold">
                                          <p:stCondLst>
                                            <p:cond delay="499"/>
                                          </p:stCondLst>
                                        </p:cTn>
                                        <p:tgtEl>
                                          <p:spTgt spid="39"/>
                                        </p:tgtEl>
                                        <p:attrNameLst>
                                          <p:attrName>style.visibility</p:attrName>
                                        </p:attrNameLst>
                                      </p:cBhvr>
                                      <p:to>
                                        <p:strVal val="hidden"/>
                                      </p:to>
                                    </p:set>
                                  </p:childTnLst>
                                </p:cTn>
                              </p:par>
                            </p:childTnLst>
                          </p:cTn>
                        </p:par>
                        <p:par>
                          <p:cTn id="88" fill="hold">
                            <p:stCondLst>
                              <p:cond delay="28250"/>
                            </p:stCondLst>
                            <p:childTnLst>
                              <p:par>
                                <p:cTn id="89" presetID="10" presetClass="entr" presetSubtype="0"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2000"/>
                                        <p:tgtEl>
                                          <p:spTgt spid="42"/>
                                        </p:tgtEl>
                                      </p:cBhvr>
                                    </p:animEffect>
                                  </p:childTnLst>
                                </p:cTn>
                              </p:par>
                            </p:childTnLst>
                          </p:cTn>
                        </p:par>
                        <p:par>
                          <p:cTn id="92" fill="hold">
                            <p:stCondLst>
                              <p:cond delay="30250"/>
                            </p:stCondLst>
                            <p:childTnLst>
                              <p:par>
                                <p:cTn id="93" presetID="10" presetClass="exit" presetSubtype="0" fill="hold" nodeType="afterEffect">
                                  <p:stCondLst>
                                    <p:cond delay="250"/>
                                  </p:stCondLst>
                                  <p:childTnLst>
                                    <p:animEffect transition="out" filter="fade">
                                      <p:cBhvr>
                                        <p:cTn id="94" dur="500"/>
                                        <p:tgtEl>
                                          <p:spTgt spid="42"/>
                                        </p:tgtEl>
                                      </p:cBhvr>
                                    </p:animEffect>
                                    <p:set>
                                      <p:cBhvr>
                                        <p:cTn id="95" dur="1" fill="hold">
                                          <p:stCondLst>
                                            <p:cond delay="499"/>
                                          </p:stCondLst>
                                        </p:cTn>
                                        <p:tgtEl>
                                          <p:spTgt spid="42"/>
                                        </p:tgtEl>
                                        <p:attrNameLst>
                                          <p:attrName>style.visibility</p:attrName>
                                        </p:attrNameLst>
                                      </p:cBhvr>
                                      <p:to>
                                        <p:strVal val="hidden"/>
                                      </p:to>
                                    </p:set>
                                  </p:childTnLst>
                                </p:cTn>
                              </p:par>
                            </p:childTnLst>
                          </p:cTn>
                        </p:par>
                        <p:par>
                          <p:cTn id="96" fill="hold">
                            <p:stCondLst>
                              <p:cond delay="31000"/>
                            </p:stCondLst>
                            <p:childTnLst>
                              <p:par>
                                <p:cTn id="97" presetID="10"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000"/>
                                        <p:tgtEl>
                                          <p:spTgt spid="45"/>
                                        </p:tgtEl>
                                      </p:cBhvr>
                                    </p:animEffect>
                                  </p:childTnLst>
                                </p:cTn>
                              </p:par>
                            </p:childTnLst>
                          </p:cTn>
                        </p:par>
                        <p:par>
                          <p:cTn id="100" fill="hold">
                            <p:stCondLst>
                              <p:cond delay="33000"/>
                            </p:stCondLst>
                            <p:childTnLst>
                              <p:par>
                                <p:cTn id="101" presetID="10" presetClass="exit" presetSubtype="0" fill="hold" nodeType="afterEffect">
                                  <p:stCondLst>
                                    <p:cond delay="250"/>
                                  </p:stCondLst>
                                  <p:childTnLst>
                                    <p:animEffect transition="out" filter="fade">
                                      <p:cBhvr>
                                        <p:cTn id="102" dur="500"/>
                                        <p:tgtEl>
                                          <p:spTgt spid="45"/>
                                        </p:tgtEl>
                                      </p:cBhvr>
                                    </p:animEffect>
                                    <p:set>
                                      <p:cBhvr>
                                        <p:cTn id="103" dur="1" fill="hold">
                                          <p:stCondLst>
                                            <p:cond delay="499"/>
                                          </p:stCondLst>
                                        </p:cTn>
                                        <p:tgtEl>
                                          <p:spTgt spid="45"/>
                                        </p:tgtEl>
                                        <p:attrNameLst>
                                          <p:attrName>style.visibility</p:attrName>
                                        </p:attrNameLst>
                                      </p:cBhvr>
                                      <p:to>
                                        <p:strVal val="hidden"/>
                                      </p:to>
                                    </p:set>
                                  </p:childTnLst>
                                </p:cTn>
                              </p:par>
                            </p:childTnLst>
                          </p:cTn>
                        </p:par>
                        <p:par>
                          <p:cTn id="104" fill="hold">
                            <p:stCondLst>
                              <p:cond delay="33750"/>
                            </p:stCondLst>
                            <p:childTnLst>
                              <p:par>
                                <p:cTn id="105" presetID="10" presetClass="entr" presetSubtype="0" fill="hold"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2000"/>
                                        <p:tgtEl>
                                          <p:spTgt spid="48"/>
                                        </p:tgtEl>
                                      </p:cBhvr>
                                    </p:animEffect>
                                  </p:childTnLst>
                                </p:cTn>
                              </p:par>
                            </p:childTnLst>
                          </p:cTn>
                        </p:par>
                        <p:par>
                          <p:cTn id="108" fill="hold">
                            <p:stCondLst>
                              <p:cond delay="35750"/>
                            </p:stCondLst>
                            <p:childTnLst>
                              <p:par>
                                <p:cTn id="109" presetID="10" presetClass="exit" presetSubtype="0" fill="hold" nodeType="afterEffect">
                                  <p:stCondLst>
                                    <p:cond delay="250"/>
                                  </p:stCondLst>
                                  <p:childTnLst>
                                    <p:animEffect transition="out" filter="fade">
                                      <p:cBhvr>
                                        <p:cTn id="110" dur="500"/>
                                        <p:tgtEl>
                                          <p:spTgt spid="48"/>
                                        </p:tgtEl>
                                      </p:cBhvr>
                                    </p:animEffect>
                                    <p:set>
                                      <p:cBhvr>
                                        <p:cTn id="111" dur="1" fill="hold">
                                          <p:stCondLst>
                                            <p:cond delay="499"/>
                                          </p:stCondLst>
                                        </p:cTn>
                                        <p:tgtEl>
                                          <p:spTgt spid="48"/>
                                        </p:tgtEl>
                                        <p:attrNameLst>
                                          <p:attrName>style.visibility</p:attrName>
                                        </p:attrNameLst>
                                      </p:cBhvr>
                                      <p:to>
                                        <p:strVal val="hidden"/>
                                      </p:to>
                                    </p:set>
                                  </p:childTnLst>
                                </p:cTn>
                              </p:par>
                            </p:childTnLst>
                          </p:cTn>
                        </p:par>
                        <p:par>
                          <p:cTn id="112" fill="hold">
                            <p:stCondLst>
                              <p:cond delay="36500"/>
                            </p:stCondLst>
                            <p:childTnLst>
                              <p:par>
                                <p:cTn id="113" presetID="10" presetClass="entr" presetSubtype="0" fill="hold"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2000"/>
                                        <p:tgtEl>
                                          <p:spTgt spid="51"/>
                                        </p:tgtEl>
                                      </p:cBhvr>
                                    </p:animEffect>
                                  </p:childTnLst>
                                </p:cTn>
                              </p:par>
                            </p:childTnLst>
                          </p:cTn>
                        </p:par>
                        <p:par>
                          <p:cTn id="116" fill="hold">
                            <p:stCondLst>
                              <p:cond delay="38500"/>
                            </p:stCondLst>
                            <p:childTnLst>
                              <p:par>
                                <p:cTn id="117" presetID="10" presetClass="exit" presetSubtype="0" fill="hold" nodeType="afterEffect">
                                  <p:stCondLst>
                                    <p:cond delay="250"/>
                                  </p:stCondLst>
                                  <p:childTnLst>
                                    <p:animEffect transition="out" filter="fade">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par>
                          <p:cTn id="120" fill="hold">
                            <p:stCondLst>
                              <p:cond delay="39250"/>
                            </p:stCondLst>
                            <p:childTnLst>
                              <p:par>
                                <p:cTn id="121" presetID="10" presetClass="entr" presetSubtype="0" fill="hold"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2000"/>
                                        <p:tgtEl>
                                          <p:spTgt spid="54"/>
                                        </p:tgtEl>
                                      </p:cBhvr>
                                    </p:animEffect>
                                  </p:childTnLst>
                                </p:cTn>
                              </p:par>
                            </p:childTnLst>
                          </p:cTn>
                        </p:par>
                        <p:par>
                          <p:cTn id="124" fill="hold">
                            <p:stCondLst>
                              <p:cond delay="41250"/>
                            </p:stCondLst>
                            <p:childTnLst>
                              <p:par>
                                <p:cTn id="125" presetID="10" presetClass="exit" presetSubtype="0" fill="hold" nodeType="afterEffect">
                                  <p:stCondLst>
                                    <p:cond delay="250"/>
                                  </p:stCondLst>
                                  <p:childTnLst>
                                    <p:animEffect transition="out" filter="fade">
                                      <p:cBhvr>
                                        <p:cTn id="126" dur="500"/>
                                        <p:tgtEl>
                                          <p:spTgt spid="54"/>
                                        </p:tgtEl>
                                      </p:cBhvr>
                                    </p:animEffect>
                                    <p:set>
                                      <p:cBhvr>
                                        <p:cTn id="127" dur="1" fill="hold">
                                          <p:stCondLst>
                                            <p:cond delay="499"/>
                                          </p:stCondLst>
                                        </p:cTn>
                                        <p:tgtEl>
                                          <p:spTgt spid="54"/>
                                        </p:tgtEl>
                                        <p:attrNameLst>
                                          <p:attrName>style.visibility</p:attrName>
                                        </p:attrNameLst>
                                      </p:cBhvr>
                                      <p:to>
                                        <p:strVal val="hidden"/>
                                      </p:to>
                                    </p:set>
                                  </p:childTnLst>
                                </p:cTn>
                              </p:par>
                            </p:childTnLst>
                          </p:cTn>
                        </p:par>
                        <p:par>
                          <p:cTn id="128" fill="hold">
                            <p:stCondLst>
                              <p:cond delay="42000"/>
                            </p:stCondLst>
                            <p:childTnLst>
                              <p:par>
                                <p:cTn id="129" presetID="10" presetClass="entr" presetSubtype="0" fill="hold" nodeType="after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fade">
                                      <p:cBhvr>
                                        <p:cTn id="131" dur="2000"/>
                                        <p:tgtEl>
                                          <p:spTgt spid="57"/>
                                        </p:tgtEl>
                                      </p:cBhvr>
                                    </p:animEffect>
                                  </p:childTnLst>
                                </p:cTn>
                              </p:par>
                            </p:childTnLst>
                          </p:cTn>
                        </p:par>
                        <p:par>
                          <p:cTn id="132" fill="hold">
                            <p:stCondLst>
                              <p:cond delay="44000"/>
                            </p:stCondLst>
                            <p:childTnLst>
                              <p:par>
                                <p:cTn id="133" presetID="10" presetClass="exit" presetSubtype="0" fill="hold" nodeType="afterEffect">
                                  <p:stCondLst>
                                    <p:cond delay="250"/>
                                  </p:stCondLst>
                                  <p:childTnLst>
                                    <p:animEffect transition="out" filter="fade">
                                      <p:cBhvr>
                                        <p:cTn id="134" dur="500"/>
                                        <p:tgtEl>
                                          <p:spTgt spid="57"/>
                                        </p:tgtEl>
                                      </p:cBhvr>
                                    </p:animEffect>
                                    <p:set>
                                      <p:cBhvr>
                                        <p:cTn id="135" dur="1" fill="hold">
                                          <p:stCondLst>
                                            <p:cond delay="499"/>
                                          </p:stCondLst>
                                        </p:cTn>
                                        <p:tgtEl>
                                          <p:spTgt spid="57"/>
                                        </p:tgtEl>
                                        <p:attrNameLst>
                                          <p:attrName>style.visibility</p:attrName>
                                        </p:attrNameLst>
                                      </p:cBhvr>
                                      <p:to>
                                        <p:strVal val="hidden"/>
                                      </p:to>
                                    </p:set>
                                  </p:childTnLst>
                                </p:cTn>
                              </p:par>
                            </p:childTnLst>
                          </p:cTn>
                        </p:par>
                        <p:par>
                          <p:cTn id="136" fill="hold">
                            <p:stCondLst>
                              <p:cond delay="44750"/>
                            </p:stCondLst>
                            <p:childTnLst>
                              <p:par>
                                <p:cTn id="137" presetID="10" presetClass="entr" presetSubtype="0" fill="hold" nodeType="after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2000"/>
                                        <p:tgtEl>
                                          <p:spTgt spid="60"/>
                                        </p:tgtEl>
                                      </p:cBhvr>
                                    </p:animEffect>
                                  </p:childTnLst>
                                </p:cTn>
                              </p:par>
                            </p:childTnLst>
                          </p:cTn>
                        </p:par>
                        <p:par>
                          <p:cTn id="140" fill="hold">
                            <p:stCondLst>
                              <p:cond delay="46750"/>
                            </p:stCondLst>
                            <p:childTnLst>
                              <p:par>
                                <p:cTn id="141" presetID="10" presetClass="exit" presetSubtype="0" fill="hold" nodeType="afterEffect">
                                  <p:stCondLst>
                                    <p:cond delay="250"/>
                                  </p:stCondLst>
                                  <p:childTnLst>
                                    <p:animEffect transition="out" filter="fade">
                                      <p:cBhvr>
                                        <p:cTn id="142" dur="500"/>
                                        <p:tgtEl>
                                          <p:spTgt spid="60"/>
                                        </p:tgtEl>
                                      </p:cBhvr>
                                    </p:animEffect>
                                    <p:set>
                                      <p:cBhvr>
                                        <p:cTn id="143" dur="1" fill="hold">
                                          <p:stCondLst>
                                            <p:cond delay="499"/>
                                          </p:stCondLst>
                                        </p:cTn>
                                        <p:tgtEl>
                                          <p:spTgt spid="60"/>
                                        </p:tgtEl>
                                        <p:attrNameLst>
                                          <p:attrName>style.visibility</p:attrName>
                                        </p:attrNameLst>
                                      </p:cBhvr>
                                      <p:to>
                                        <p:strVal val="hidden"/>
                                      </p:to>
                                    </p:set>
                                  </p:childTnLst>
                                </p:cTn>
                              </p:par>
                            </p:childTnLst>
                          </p:cTn>
                        </p:par>
                        <p:par>
                          <p:cTn id="144" fill="hold">
                            <p:stCondLst>
                              <p:cond delay="47500"/>
                            </p:stCondLst>
                            <p:childTnLst>
                              <p:par>
                                <p:cTn id="145" presetID="10" presetClass="entr" presetSubtype="0" fill="hold" nodeType="after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2000"/>
                                        <p:tgtEl>
                                          <p:spTgt spid="63"/>
                                        </p:tgtEl>
                                      </p:cBhvr>
                                    </p:animEffect>
                                  </p:childTnLst>
                                </p:cTn>
                              </p:par>
                            </p:childTnLst>
                          </p:cTn>
                        </p:par>
                        <p:par>
                          <p:cTn id="148" fill="hold">
                            <p:stCondLst>
                              <p:cond delay="49500"/>
                            </p:stCondLst>
                            <p:childTnLst>
                              <p:par>
                                <p:cTn id="149" presetID="10" presetClass="exit" presetSubtype="0" fill="hold" nodeType="afterEffect">
                                  <p:stCondLst>
                                    <p:cond delay="250"/>
                                  </p:stCondLst>
                                  <p:childTnLst>
                                    <p:animEffect transition="out" filter="fade">
                                      <p:cBhvr>
                                        <p:cTn id="150" dur="500"/>
                                        <p:tgtEl>
                                          <p:spTgt spid="63"/>
                                        </p:tgtEl>
                                      </p:cBhvr>
                                    </p:animEffect>
                                    <p:set>
                                      <p:cBhvr>
                                        <p:cTn id="151" dur="1" fill="hold">
                                          <p:stCondLst>
                                            <p:cond delay="499"/>
                                          </p:stCondLst>
                                        </p:cTn>
                                        <p:tgtEl>
                                          <p:spTgt spid="63"/>
                                        </p:tgtEl>
                                        <p:attrNameLst>
                                          <p:attrName>style.visibility</p:attrName>
                                        </p:attrNameLst>
                                      </p:cBhvr>
                                      <p:to>
                                        <p:strVal val="hidden"/>
                                      </p:to>
                                    </p:set>
                                  </p:childTnLst>
                                </p:cTn>
                              </p:par>
                            </p:childTnLst>
                          </p:cTn>
                        </p:par>
                        <p:par>
                          <p:cTn id="152" fill="hold">
                            <p:stCondLst>
                              <p:cond delay="50250"/>
                            </p:stCondLst>
                            <p:childTnLst>
                              <p:par>
                                <p:cTn id="153" presetID="10" presetClass="entr" presetSubtype="0" fill="hold" nodeType="afterEffect">
                                  <p:stCondLst>
                                    <p:cond delay="0"/>
                                  </p:stCondLst>
                                  <p:childTnLst>
                                    <p:set>
                                      <p:cBhvr>
                                        <p:cTn id="154" dur="1" fill="hold">
                                          <p:stCondLst>
                                            <p:cond delay="0"/>
                                          </p:stCondLst>
                                        </p:cTn>
                                        <p:tgtEl>
                                          <p:spTgt spid="9"/>
                                        </p:tgtEl>
                                        <p:attrNameLst>
                                          <p:attrName>style.visibility</p:attrName>
                                        </p:attrNameLst>
                                      </p:cBhvr>
                                      <p:to>
                                        <p:strVal val="visible"/>
                                      </p:to>
                                    </p:set>
                                    <p:animEffect transition="in" filter="fade">
                                      <p:cBhvr>
                                        <p:cTn id="155" dur="2000"/>
                                        <p:tgtEl>
                                          <p:spTgt spid="9"/>
                                        </p:tgtEl>
                                      </p:cBhvr>
                                    </p:animEffect>
                                  </p:childTnLst>
                                </p:cTn>
                              </p:par>
                            </p:childTnLst>
                          </p:cTn>
                        </p:par>
                      </p:childTnLst>
                    </p:cTn>
                  </p:par>
                </p:childTnLst>
              </p:cTn>
              <p:nextCondLst>
                <p:cond evt="onClick" delay="0">
                  <p:tgtEl>
                    <p:spTgt spid="68"/>
                  </p:tgtEl>
                </p:cond>
              </p:nextCondLst>
            </p:seq>
            <p:seq concurrent="1" nextAc="seek">
              <p:cTn id="156" restart="whenNotActive" fill="hold" evtFilter="cancelBubble" nodeType="interactiveSeq">
                <p:stCondLst>
                  <p:cond evt="onClick" delay="0">
                    <p:tgtEl>
                      <p:spTgt spid="72"/>
                    </p:tgtEl>
                  </p:cond>
                </p:stCondLst>
                <p:endSync evt="end" delay="0">
                  <p:rtn val="all"/>
                </p:endSync>
                <p:childTnLst>
                  <p:par>
                    <p:cTn id="157" fill="hold">
                      <p:stCondLst>
                        <p:cond delay="0"/>
                      </p:stCondLst>
                      <p:childTnLst>
                        <p:par>
                          <p:cTn id="158" fill="hold">
                            <p:stCondLst>
                              <p:cond delay="0"/>
                            </p:stCondLst>
                            <p:childTnLst>
                              <p:par>
                                <p:cTn id="159" presetID="10" presetClass="exit" presetSubtype="0" fill="hold" grpId="1" nodeType="afterEffect">
                                  <p:stCondLst>
                                    <p:cond delay="0"/>
                                  </p:stCondLst>
                                  <p:childTnLst>
                                    <p:animEffect transition="out" filter="fade">
                                      <p:cBhvr>
                                        <p:cTn id="160" dur="500"/>
                                        <p:tgtEl>
                                          <p:spTgt spid="75"/>
                                        </p:tgtEl>
                                      </p:cBhvr>
                                    </p:animEffect>
                                    <p:set>
                                      <p:cBhvr>
                                        <p:cTn id="161" dur="1" fill="hold">
                                          <p:stCondLst>
                                            <p:cond delay="499"/>
                                          </p:stCondLst>
                                        </p:cTn>
                                        <p:tgtEl>
                                          <p:spTgt spid="75"/>
                                        </p:tgtEl>
                                        <p:attrNameLst>
                                          <p:attrName>style.visibility</p:attrName>
                                        </p:attrNameLst>
                                      </p:cBhvr>
                                      <p:to>
                                        <p:strVal val="hidden"/>
                                      </p:to>
                                    </p:se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76"/>
                                        </p:tgtEl>
                                        <p:attrNameLst>
                                          <p:attrName>style.visibility</p:attrName>
                                        </p:attrNameLst>
                                      </p:cBhvr>
                                      <p:to>
                                        <p:strVal val="visible"/>
                                      </p:to>
                                    </p:set>
                                    <p:animEffect transition="in" filter="fade">
                                      <p:cBhvr>
                                        <p:cTn id="165" dur="1500"/>
                                        <p:tgtEl>
                                          <p:spTgt spid="76"/>
                                        </p:tgtEl>
                                      </p:cBhvr>
                                    </p:animEffect>
                                  </p:childTnLst>
                                </p:cTn>
                              </p:par>
                            </p:childTnLst>
                          </p:cTn>
                        </p:par>
                        <p:par>
                          <p:cTn id="166" fill="hold">
                            <p:stCondLst>
                              <p:cond delay="2000"/>
                            </p:stCondLst>
                            <p:childTnLst>
                              <p:par>
                                <p:cTn id="167" presetID="10" presetClass="exit" presetSubtype="0" fill="hold" grpId="1" nodeType="afterEffect">
                                  <p:stCondLst>
                                    <p:cond delay="0"/>
                                  </p:stCondLst>
                                  <p:childTnLst>
                                    <p:animEffect transition="out" filter="fade">
                                      <p:cBhvr>
                                        <p:cTn id="168" dur="500"/>
                                        <p:tgtEl>
                                          <p:spTgt spid="76"/>
                                        </p:tgtEl>
                                      </p:cBhvr>
                                    </p:animEffect>
                                    <p:set>
                                      <p:cBhvr>
                                        <p:cTn id="169" dur="1" fill="hold">
                                          <p:stCondLst>
                                            <p:cond delay="499"/>
                                          </p:stCondLst>
                                        </p:cTn>
                                        <p:tgtEl>
                                          <p:spTgt spid="76"/>
                                        </p:tgtEl>
                                        <p:attrNameLst>
                                          <p:attrName>style.visibility</p:attrName>
                                        </p:attrNameLst>
                                      </p:cBhvr>
                                      <p:to>
                                        <p:strVal val="hidden"/>
                                      </p:to>
                                    </p:set>
                                  </p:childTnLst>
                                </p:cTn>
                              </p:par>
                            </p:childTnLst>
                          </p:cTn>
                        </p:par>
                        <p:par>
                          <p:cTn id="170" fill="hold">
                            <p:stCondLst>
                              <p:cond delay="2500"/>
                            </p:stCondLst>
                            <p:childTnLst>
                              <p:par>
                                <p:cTn id="171" presetID="10" presetClass="entr" presetSubtype="0" fill="hold" grpId="0" nodeType="after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fade">
                                      <p:cBhvr>
                                        <p:cTn id="173" dur="1500"/>
                                        <p:tgtEl>
                                          <p:spTgt spid="75"/>
                                        </p:tgtEl>
                                      </p:cBhvr>
                                    </p:animEffect>
                                  </p:childTnLst>
                                </p:cTn>
                              </p:par>
                            </p:childTnLst>
                          </p:cTn>
                        </p:par>
                      </p:childTnLst>
                    </p:cTn>
                  </p:par>
                </p:childTnLst>
              </p:cTn>
              <p:nextCondLst>
                <p:cond evt="onClick" delay="0">
                  <p:tgtEl>
                    <p:spTgt spid="72"/>
                  </p:tgtEl>
                </p:cond>
              </p:nextCondLst>
            </p:seq>
          </p:childTnLst>
        </p:cTn>
      </p:par>
    </p:tnLst>
    <p:bldLst>
      <p:bldP spid="75" grpId="0"/>
      <p:bldP spid="75" grpId="1"/>
      <p:bldP spid="76" grpId="0"/>
      <p:bldP spid="7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972" y="227397"/>
            <a:ext cx="1098028" cy="504056"/>
            <a:chOff x="8045972" y="1700808"/>
            <a:chExt cx="1098028" cy="504056"/>
          </a:xfrm>
          <a:solidFill>
            <a:srgbClr val="009640"/>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
        <p:nvSpPr>
          <p:cNvPr id="12" name="Speech Bubble">
            <a:extLst>
              <a:ext uri="{FF2B5EF4-FFF2-40B4-BE49-F238E27FC236}">
                <a16:creationId xmlns:a16="http://schemas.microsoft.com/office/drawing/2014/main" id="{B0288A3D-4903-446A-9F9F-C5E99AF2DE15}"/>
              </a:ext>
            </a:extLst>
          </p:cNvPr>
          <p:cNvSpPr/>
          <p:nvPr/>
        </p:nvSpPr>
        <p:spPr>
          <a:xfrm>
            <a:off x="1442281" y="4509120"/>
            <a:ext cx="6552728" cy="1296144"/>
          </a:xfrm>
          <a:prstGeom prst="wedgeRoundRectCallout">
            <a:avLst>
              <a:gd name="adj1" fmla="val 20479"/>
              <a:gd name="adj2" fmla="val -486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3200" dirty="0">
                <a:solidFill>
                  <a:schemeClr val="tx1"/>
                </a:solidFill>
                <a:latin typeface="Twinkl" pitchFamily="50" charset="0"/>
              </a:rPr>
              <a:t>He is glad to see that the </a:t>
            </a:r>
            <a:r>
              <a:rPr lang="en-GB" sz="3200" dirty="0" smtClean="0">
                <a:solidFill>
                  <a:schemeClr val="tx1"/>
                </a:solidFill>
                <a:latin typeface="Twinkl" pitchFamily="50" charset="0"/>
              </a:rPr>
              <a:t>train has </a:t>
            </a:r>
            <a:r>
              <a:rPr lang="en-GB" sz="3200" dirty="0" smtClean="0">
                <a:solidFill>
                  <a:srgbClr val="DE1E5A"/>
                </a:solidFill>
                <a:latin typeface="Twinkl" pitchFamily="50" charset="0"/>
              </a:rPr>
              <a:t>come</a:t>
            </a:r>
            <a:r>
              <a:rPr lang="en-GB" sz="3200" dirty="0" smtClean="0">
                <a:solidFill>
                  <a:schemeClr val="tx1"/>
                </a:solidFill>
                <a:latin typeface="Twinkl" pitchFamily="50" charset="0"/>
              </a:rPr>
              <a:t> to a stop.</a:t>
            </a:r>
            <a:endParaRPr lang="en-GB" sz="3200" dirty="0">
              <a:solidFill>
                <a:schemeClr val="tx1"/>
              </a:solidFill>
              <a:latin typeface="Twinkl" pitchFamily="50" charset="0"/>
            </a:endParaRPr>
          </a:p>
        </p:txBody>
      </p:sp>
      <p:grpSp>
        <p:nvGrpSpPr>
          <p:cNvPr id="19" name="Show button">
            <a:extLst>
              <a:ext uri="{FF2B5EF4-FFF2-40B4-BE49-F238E27FC236}">
                <a16:creationId xmlns:a16="http://schemas.microsoft.com/office/drawing/2014/main" id="{1373F3BB-D028-4798-8282-F2C1DDCF731C}"/>
              </a:ext>
            </a:extLst>
          </p:cNvPr>
          <p:cNvGrpSpPr/>
          <p:nvPr/>
        </p:nvGrpSpPr>
        <p:grpSpPr>
          <a:xfrm>
            <a:off x="7013080" y="5534675"/>
            <a:ext cx="1499293" cy="666848"/>
            <a:chOff x="6914614" y="5534675"/>
            <a:chExt cx="1499293" cy="666848"/>
          </a:xfrm>
        </p:grpSpPr>
        <p:sp>
          <p:nvSpPr>
            <p:cNvPr id="20"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SemiBold" pitchFamily="2" charset="0"/>
                </a:rPr>
                <a:t>Show</a:t>
              </a:r>
            </a:p>
          </p:txBody>
        </p:sp>
        <p:pic>
          <p:nvPicPr>
            <p:cNvPr id="21" name="Picture 20">
              <a:extLst>
                <a:ext uri="{FF2B5EF4-FFF2-40B4-BE49-F238E27FC236}">
                  <a16:creationId xmlns:a16="http://schemas.microsoft.com/office/drawing/2014/main" id="{0027BEFC-1239-434B-A3C0-07FD0B8904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22" name="Sound Buttons On"/>
          <p:cNvSpPr/>
          <p:nvPr/>
        </p:nvSpPr>
        <p:spPr>
          <a:xfrm>
            <a:off x="623356" y="5022841"/>
            <a:ext cx="1152128" cy="1152128"/>
          </a:xfrm>
          <a:prstGeom prst="ellipse">
            <a:avLst/>
          </a:prstGeom>
          <a:solidFill>
            <a:srgbClr val="0096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Sound Buttons On/Off</a:t>
            </a:r>
          </a:p>
        </p:txBody>
      </p:sp>
      <p:pic>
        <p:nvPicPr>
          <p:cNvPr id="23" name="T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484" y="2204864"/>
            <a:ext cx="5886322" cy="1601516"/>
          </a:xfrm>
          <a:prstGeom prst="rect">
            <a:avLst/>
          </a:prstGeom>
        </p:spPr>
      </p:pic>
      <p:grpSp>
        <p:nvGrpSpPr>
          <p:cNvPr id="2" name="Group 1"/>
          <p:cNvGrpSpPr/>
          <p:nvPr/>
        </p:nvGrpSpPr>
        <p:grpSpPr>
          <a:xfrm>
            <a:off x="2208305" y="5193196"/>
            <a:ext cx="5575133" cy="552589"/>
            <a:chOff x="2208305" y="5193196"/>
            <a:chExt cx="5575133" cy="552589"/>
          </a:xfrm>
        </p:grpSpPr>
        <p:grpSp>
          <p:nvGrpSpPr>
            <p:cNvPr id="9" name="Group 8"/>
            <p:cNvGrpSpPr/>
            <p:nvPr/>
          </p:nvGrpSpPr>
          <p:grpSpPr>
            <a:xfrm>
              <a:off x="2208305" y="5193196"/>
              <a:ext cx="5575133" cy="552589"/>
              <a:chOff x="2208305" y="5193196"/>
              <a:chExt cx="5575133" cy="552589"/>
            </a:xfrm>
          </p:grpSpPr>
          <p:sp>
            <p:nvSpPr>
              <p:cNvPr id="3" name="Oval 2"/>
              <p:cNvSpPr/>
              <p:nvPr/>
            </p:nvSpPr>
            <p:spPr>
              <a:xfrm>
                <a:off x="2208305" y="5195365"/>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341851" y="5195365"/>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657434"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844615" y="5193568"/>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005338"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223954"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141509" y="5193196"/>
                <a:ext cx="361361" cy="72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4662392" y="5193196"/>
                <a:ext cx="361361" cy="72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111267"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285791"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234346"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371035"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6521044" y="5193196"/>
                <a:ext cx="361361" cy="720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960406" y="5194581"/>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291694"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519564"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711430" y="5195100"/>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285791" y="5673777"/>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449540" y="5673777"/>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613289" y="5673777"/>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835967" y="5673777"/>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p:cNvSpPr/>
            <p:nvPr/>
          </p:nvSpPr>
          <p:spPr>
            <a:xfrm>
              <a:off x="4009572" y="5193196"/>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4972323" y="5673777"/>
              <a:ext cx="72008"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516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100" fill="hold"/>
                                        <p:tgtEl>
                                          <p:spTgt spid="23"/>
                                        </p:tgtEl>
                                        <p:attrNameLst>
                                          <p:attrName>ppt_x</p:attrName>
                                        </p:attrNameLst>
                                      </p:cBhvr>
                                      <p:tavLst>
                                        <p:tav tm="0">
                                          <p:val>
                                            <p:strVal val="0-#ppt_w/2"/>
                                          </p:val>
                                        </p:tav>
                                        <p:tav tm="100000">
                                          <p:val>
                                            <p:strVal val="#ppt_x"/>
                                          </p:val>
                                        </p:tav>
                                      </p:tavLst>
                                    </p:anim>
                                    <p:anim calcmode="lin" valueType="num">
                                      <p:cBhvr additive="base">
                                        <p:cTn id="8" dur="21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50" y="2348880"/>
            <a:ext cx="1111808" cy="3240677"/>
          </a:xfrm>
          <a:prstGeom prst="rect">
            <a:avLst/>
          </a:prstGeom>
        </p:spPr>
      </p:pic>
      <p:pic>
        <p:nvPicPr>
          <p:cNvPr id="9" name="Picture 8">
            <a:extLst>
              <a:ext uri="{FF2B5EF4-FFF2-40B4-BE49-F238E27FC236}">
                <a16:creationId xmlns:a16="http://schemas.microsoft.com/office/drawing/2014/main" id="{A3089792-BBE2-4261-A08E-396FE6DC6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979" y="2348880"/>
            <a:ext cx="1081354" cy="31287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2060" y="1386482"/>
            <a:ext cx="1365178" cy="42772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308" y="1386484"/>
            <a:ext cx="1371559" cy="4277240"/>
          </a:xfrm>
          <a:prstGeom prst="rect">
            <a:avLst/>
          </a:prstGeom>
        </p:spPr>
      </p:pic>
      <p:sp>
        <p:nvSpPr>
          <p:cNvPr id="12" name="Rounded Rectangle 11"/>
          <p:cNvSpPr/>
          <p:nvPr/>
        </p:nvSpPr>
        <p:spPr>
          <a:xfrm>
            <a:off x="611560" y="4869160"/>
            <a:ext cx="7920880" cy="1368152"/>
          </a:xfrm>
          <a:prstGeom prst="roundRect">
            <a:avLst>
              <a:gd name="adj" fmla="val 5441"/>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Twinkl" pitchFamily="50" charset="0"/>
              </a:rPr>
              <a:t>“</a:t>
            </a:r>
            <a:r>
              <a:rPr lang="en-GB" sz="2400" dirty="0">
                <a:solidFill>
                  <a:srgbClr val="7030A0"/>
                </a:solidFill>
                <a:latin typeface="Twinkl" pitchFamily="50" charset="0"/>
              </a:rPr>
              <a:t>W</a:t>
            </a:r>
            <a:r>
              <a:rPr lang="en-GB" sz="2400" u="sng" dirty="0">
                <a:solidFill>
                  <a:srgbClr val="7030A0"/>
                </a:solidFill>
                <a:latin typeface="Twinkl" pitchFamily="50" charset="0"/>
              </a:rPr>
              <a:t>ow</a:t>
            </a:r>
            <a:r>
              <a:rPr lang="en-GB" sz="2400" dirty="0">
                <a:solidFill>
                  <a:schemeClr val="tx1"/>
                </a:solidFill>
                <a:latin typeface="Twinkl" pitchFamily="50" charset="0"/>
              </a:rPr>
              <a:t>!” </a:t>
            </a:r>
            <a:r>
              <a:rPr lang="en-GB" sz="2400" dirty="0">
                <a:solidFill>
                  <a:srgbClr val="DE1E5A"/>
                </a:solidFill>
                <a:latin typeface="Twinkl" pitchFamily="50" charset="0"/>
              </a:rPr>
              <a:t>said</a:t>
            </a:r>
            <a:r>
              <a:rPr lang="en-GB" sz="2400" dirty="0">
                <a:solidFill>
                  <a:schemeClr val="bg1"/>
                </a:solidFill>
                <a:latin typeface="Twinkl" pitchFamily="50" charset="0"/>
              </a:rPr>
              <a:t> </a:t>
            </a:r>
            <a:r>
              <a:rPr lang="en-GB" sz="2400" dirty="0">
                <a:solidFill>
                  <a:srgbClr val="7030A0"/>
                </a:solidFill>
                <a:latin typeface="Twinkl" pitchFamily="50" charset="0"/>
              </a:rPr>
              <a:t>Kit and Sam as they </a:t>
            </a:r>
            <a:r>
              <a:rPr lang="en-GB" sz="2400" dirty="0">
                <a:solidFill>
                  <a:schemeClr val="tx1"/>
                </a:solidFill>
                <a:latin typeface="Twinkl" pitchFamily="50" charset="0"/>
              </a:rPr>
              <a:t>looked around. The mountains were huge </a:t>
            </a:r>
            <a:r>
              <a:rPr lang="en-GB" sz="2400" dirty="0">
                <a:solidFill>
                  <a:srgbClr val="7030A0"/>
                </a:solidFill>
                <a:latin typeface="Twinkl" pitchFamily="50" charset="0"/>
              </a:rPr>
              <a:t>and </a:t>
            </a:r>
            <a:r>
              <a:rPr lang="en-GB" sz="2400" dirty="0">
                <a:solidFill>
                  <a:schemeClr val="tx1"/>
                </a:solidFill>
                <a:latin typeface="Twinkl" pitchFamily="50" charset="0"/>
              </a:rPr>
              <a:t>beautiful</a:t>
            </a:r>
            <a:r>
              <a:rPr lang="en-GB" sz="2400" dirty="0" smtClean="0">
                <a:solidFill>
                  <a:schemeClr val="tx1"/>
                </a:solidFill>
                <a:latin typeface="Twinkl" pitchFamily="50" charset="0"/>
              </a:rPr>
              <a:t>.</a:t>
            </a:r>
          </a:p>
          <a:p>
            <a:r>
              <a:rPr lang="en-GB" sz="2400" dirty="0" smtClean="0">
                <a:solidFill>
                  <a:schemeClr val="tx1"/>
                </a:solidFill>
                <a:latin typeface="Twinkl" pitchFamily="50" charset="0"/>
              </a:rPr>
              <a:t>“OK, </a:t>
            </a:r>
            <a:r>
              <a:rPr lang="en-GB" sz="2400" dirty="0">
                <a:solidFill>
                  <a:srgbClr val="7030A0"/>
                </a:solidFill>
                <a:latin typeface="Twinkl" pitchFamily="50" charset="0"/>
              </a:rPr>
              <a:t>rucksacks on and off we go</a:t>
            </a:r>
            <a:r>
              <a:rPr lang="en-GB" sz="2400" dirty="0">
                <a:solidFill>
                  <a:schemeClr val="tx1"/>
                </a:solidFill>
                <a:latin typeface="Twinkl" pitchFamily="50" charset="0"/>
              </a:rPr>
              <a:t>!” </a:t>
            </a:r>
            <a:r>
              <a:rPr lang="en-GB" sz="2400" dirty="0">
                <a:solidFill>
                  <a:srgbClr val="DE1E5A"/>
                </a:solidFill>
                <a:latin typeface="Twinkl" pitchFamily="50" charset="0"/>
              </a:rPr>
              <a:t>said</a:t>
            </a:r>
            <a:r>
              <a:rPr lang="en-GB" sz="2400" dirty="0">
                <a:solidFill>
                  <a:schemeClr val="bg1"/>
                </a:solidFill>
                <a:latin typeface="Twinkl" pitchFamily="50" charset="0"/>
              </a:rPr>
              <a:t> </a:t>
            </a:r>
            <a:r>
              <a:rPr lang="en-GB" sz="2400" dirty="0">
                <a:solidFill>
                  <a:srgbClr val="7030A0"/>
                </a:solidFill>
                <a:latin typeface="Twinkl" pitchFamily="50" charset="0"/>
              </a:rPr>
              <a:t>Gran</a:t>
            </a:r>
            <a:r>
              <a:rPr lang="en-GB" sz="2400" dirty="0">
                <a:solidFill>
                  <a:schemeClr val="tx1"/>
                </a:solidFill>
                <a:latin typeface="Twinkl" pitchFamily="50" charset="0"/>
              </a:rPr>
              <a:t>.</a:t>
            </a:r>
          </a:p>
        </p:txBody>
      </p:sp>
      <p:grpSp>
        <p:nvGrpSpPr>
          <p:cNvPr id="6" name="Group 5"/>
          <p:cNvGrpSpPr/>
          <p:nvPr/>
        </p:nvGrpSpPr>
        <p:grpSpPr>
          <a:xfrm>
            <a:off x="8045972" y="227397"/>
            <a:ext cx="1098028" cy="504056"/>
            <a:chOff x="8045972" y="1700808"/>
            <a:chExt cx="1098028" cy="504056"/>
          </a:xfrm>
          <a:solidFill>
            <a:srgbClr val="009640"/>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Tree>
    <p:extLst>
      <p:ext uri="{BB962C8B-B14F-4D97-AF65-F5344CB8AC3E}">
        <p14:creationId xmlns:p14="http://schemas.microsoft.com/office/powerpoint/2010/main" val="5309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F387FAB-2940-4988-8E65-FF419658FDD6}"/>
              </a:ext>
            </a:extLst>
          </p:cNvPr>
          <p:cNvSpPr txBox="1"/>
          <p:nvPr/>
        </p:nvSpPr>
        <p:spPr>
          <a:xfrm>
            <a:off x="683568" y="1628800"/>
            <a:ext cx="7920880" cy="830997"/>
          </a:xfrm>
          <a:prstGeom prst="rect">
            <a:avLst/>
          </a:prstGeom>
          <a:noFill/>
        </p:spPr>
        <p:txBody>
          <a:bodyPr wrap="square" rtlCol="0">
            <a:spAutoFit/>
          </a:bodyPr>
          <a:lstStyle/>
          <a:p>
            <a:pPr algn="ctr"/>
            <a:r>
              <a:rPr lang="en-GB" sz="4800" dirty="0" smtClean="0">
                <a:latin typeface="Twinkl" pitchFamily="50" charset="0"/>
              </a:rPr>
              <a:t>Initial Consonant Blends</a:t>
            </a:r>
            <a:endParaRPr lang="en-GB" sz="4400" dirty="0">
              <a:latin typeface="Twinkl" pitchFamily="50" charset="0"/>
            </a:endParaRPr>
          </a:p>
        </p:txBody>
      </p:sp>
      <p:sp>
        <p:nvSpPr>
          <p:cNvPr id="14" name="Title 1"/>
          <p:cNvSpPr>
            <a:spLocks noGrp="1"/>
          </p:cNvSpPr>
          <p:nvPr>
            <p:ph type="title"/>
          </p:nvPr>
        </p:nvSpPr>
        <p:spPr>
          <a:xfrm>
            <a:off x="457200" y="479425"/>
            <a:ext cx="8220075" cy="993775"/>
          </a:xfrm>
        </p:spPr>
        <p:txBody>
          <a:bodyPr/>
          <a:lstStyle/>
          <a:p>
            <a:r>
              <a:rPr lang="en-GB" altLang="en-US" dirty="0"/>
              <a:t>Today, we have learnt…</a:t>
            </a:r>
          </a:p>
        </p:txBody>
      </p:sp>
      <p:sp>
        <p:nvSpPr>
          <p:cNvPr id="15" name="TextBox 14"/>
          <p:cNvSpPr txBox="1"/>
          <p:nvPr/>
        </p:nvSpPr>
        <p:spPr>
          <a:xfrm>
            <a:off x="2057097" y="5899700"/>
            <a:ext cx="5184576" cy="461665"/>
          </a:xfrm>
          <a:prstGeom prst="rect">
            <a:avLst/>
          </a:prstGeom>
          <a:noFill/>
        </p:spPr>
        <p:txBody>
          <a:bodyPr wrap="square" rtlCol="0">
            <a:spAutoFit/>
          </a:bodyPr>
          <a:lstStyle/>
          <a:p>
            <a:r>
              <a:rPr lang="en-GB" sz="2400" dirty="0"/>
              <a:t>The adventure continues next lesson!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615397"/>
            <a:ext cx="1111808" cy="3240677"/>
          </a:xfrm>
          <a:prstGeom prst="rect">
            <a:avLst/>
          </a:prstGeom>
        </p:spPr>
      </p:pic>
      <p:pic>
        <p:nvPicPr>
          <p:cNvPr id="17" name="Picture 16">
            <a:extLst>
              <a:ext uri="{FF2B5EF4-FFF2-40B4-BE49-F238E27FC236}">
                <a16:creationId xmlns:a16="http://schemas.microsoft.com/office/drawing/2014/main" id="{A3089792-BBE2-4261-A08E-396FE6DC6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385" y="2615397"/>
            <a:ext cx="1081354" cy="3128703"/>
          </a:xfrm>
          <a:prstGeom prst="rect">
            <a:avLst/>
          </a:prstGeom>
        </p:spPr>
      </p:pic>
    </p:spTree>
    <p:extLst>
      <p:ext uri="{BB962C8B-B14F-4D97-AF65-F5344CB8AC3E}">
        <p14:creationId xmlns:p14="http://schemas.microsoft.com/office/powerpoint/2010/main" val="1713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3"/>
                                        </p:tgtEl>
                                      </p:cBhvr>
                                    </p:animEffect>
                                    <p:animScale>
                                      <p:cBhvr>
                                        <p:cTn id="11" dur="250" autoRev="1" fill="hold"/>
                                        <p:tgtEl>
                                          <p:spTgt spid="13"/>
                                        </p:tgtEl>
                                      </p:cBhvr>
                                      <p:by x="105000" y="105000"/>
                                    </p:animScale>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
        <p:nvSpPr>
          <p:cNvPr id="7" name="Speech Bubble">
            <a:extLst>
              <a:ext uri="{FF2B5EF4-FFF2-40B4-BE49-F238E27FC236}">
                <a16:creationId xmlns:a16="http://schemas.microsoft.com/office/drawing/2014/main" id="{656ACA77-DD06-4B76-A9F3-FA692455DBA6}"/>
              </a:ext>
            </a:extLst>
          </p:cNvPr>
          <p:cNvSpPr/>
          <p:nvPr/>
        </p:nvSpPr>
        <p:spPr>
          <a:xfrm>
            <a:off x="755576" y="908720"/>
            <a:ext cx="5112568" cy="1924839"/>
          </a:xfrm>
          <a:prstGeom prst="wedgeRoundRectCallout">
            <a:avLst>
              <a:gd name="adj1" fmla="val 71113"/>
              <a:gd name="adj2" fmla="val 4939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This week, we meet our next tricky words:</a:t>
            </a:r>
          </a:p>
          <a:p>
            <a:pPr algn="ctr"/>
            <a:r>
              <a:rPr lang="en-GB" altLang="en-US" sz="2400" dirty="0" smtClean="0">
                <a:solidFill>
                  <a:srgbClr val="DE1E5A"/>
                </a:solidFill>
                <a:ea typeface="Tuffy" panose="020B0603060100000000" pitchFamily="34" charset="0"/>
                <a:cs typeface="Tuffy" panose="020B0603060100000000" pitchFamily="34" charset="0"/>
              </a:rPr>
              <a:t>have</a:t>
            </a:r>
          </a:p>
          <a:p>
            <a:pPr algn="ctr"/>
            <a:r>
              <a:rPr lang="en-GB" sz="2400" dirty="0" smtClean="0">
                <a:solidFill>
                  <a:srgbClr val="DE1E5A"/>
                </a:solidFill>
                <a:latin typeface="Twinkl" pitchFamily="50" charset="0"/>
                <a:ea typeface="Tuffy" panose="020B0603060100000000" pitchFamily="34" charset="0"/>
              </a:rPr>
              <a:t>like</a:t>
            </a:r>
          </a:p>
          <a:p>
            <a:pPr algn="ctr"/>
            <a:r>
              <a:rPr lang="en-GB" sz="2400" dirty="0" smtClean="0">
                <a:solidFill>
                  <a:srgbClr val="DE1E5A"/>
                </a:solidFill>
                <a:latin typeface="Twinkl" pitchFamily="50" charset="0"/>
              </a:rPr>
              <a:t>some</a:t>
            </a:r>
          </a:p>
          <a:p>
            <a:pPr algn="ctr"/>
            <a:r>
              <a:rPr lang="en-GB" sz="2400" dirty="0" smtClean="0">
                <a:solidFill>
                  <a:srgbClr val="DE1E5A"/>
                </a:solidFill>
                <a:latin typeface="Twinkl" pitchFamily="50" charset="0"/>
              </a:rPr>
              <a:t>come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148" y="2060013"/>
            <a:ext cx="1310902" cy="4034117"/>
          </a:xfrm>
          <a:prstGeom prst="rect">
            <a:avLst/>
          </a:prstGeom>
        </p:spPr>
      </p:pic>
      <p:sp>
        <p:nvSpPr>
          <p:cNvPr id="9" name="Speech Bubble">
            <a:extLst>
              <a:ext uri="{FF2B5EF4-FFF2-40B4-BE49-F238E27FC236}">
                <a16:creationId xmlns:a16="http://schemas.microsoft.com/office/drawing/2014/main" id="{656ACA77-DD06-4B76-A9F3-FA692455DBA6}"/>
              </a:ext>
            </a:extLst>
          </p:cNvPr>
          <p:cNvSpPr/>
          <p:nvPr/>
        </p:nvSpPr>
        <p:spPr>
          <a:xfrm>
            <a:off x="755576" y="4077072"/>
            <a:ext cx="5846216" cy="1152128"/>
          </a:xfrm>
          <a:prstGeom prst="wedgeRoundRectCallout">
            <a:avLst>
              <a:gd name="adj1" fmla="val 55214"/>
              <a:gd name="adj2" fmla="val -14461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Remember, tricky words are words that can’t be sounded out. We just have to learn them off by heart!</a:t>
            </a:r>
          </a:p>
        </p:txBody>
      </p:sp>
    </p:spTree>
    <p:extLst>
      <p:ext uri="{BB962C8B-B14F-4D97-AF65-F5344CB8AC3E}">
        <p14:creationId xmlns:p14="http://schemas.microsoft.com/office/powerpoint/2010/main" val="38386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573016"/>
            <a:ext cx="1431162" cy="256490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492896"/>
            <a:ext cx="1184465" cy="3645024"/>
          </a:xfrm>
          <a:prstGeom prst="rect">
            <a:avLst/>
          </a:prstGeom>
        </p:spPr>
      </p:pic>
      <p:pic>
        <p:nvPicPr>
          <p:cNvPr id="14" name="Picture 13">
            <a:extLst>
              <a:ext uri="{FF2B5EF4-FFF2-40B4-BE49-F238E27FC236}">
                <a16:creationId xmlns:a16="http://schemas.microsoft.com/office/drawing/2014/main" id="{A3089792-BBE2-4261-A08E-396FE6DC6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492896"/>
            <a:ext cx="1171130" cy="3645024"/>
          </a:xfrm>
          <a:prstGeom prst="rect">
            <a:avLst/>
          </a:prstGeom>
        </p:spPr>
      </p:pic>
      <p:sp>
        <p:nvSpPr>
          <p:cNvPr id="15" name="Rectangle: Rounded Corners 1">
            <a:extLst>
              <a:ext uri="{FF2B5EF4-FFF2-40B4-BE49-F238E27FC236}">
                <a16:creationId xmlns:a16="http://schemas.microsoft.com/office/drawing/2014/main" id="{98180F46-9B8E-4B29-A297-FEBFA2547EA8}"/>
              </a:ext>
            </a:extLst>
          </p:cNvPr>
          <p:cNvSpPr/>
          <p:nvPr/>
        </p:nvSpPr>
        <p:spPr>
          <a:xfrm>
            <a:off x="809000" y="935761"/>
            <a:ext cx="7516474" cy="1269103"/>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00000"/>
              </a:lnSpc>
              <a:spcBef>
                <a:spcPts val="0"/>
              </a:spcBef>
              <a:spcAft>
                <a:spcPts val="0"/>
              </a:spcAft>
              <a:defRPr/>
            </a:pPr>
            <a:r>
              <a:rPr lang="en-GB" sz="2400" kern="0" dirty="0">
                <a:solidFill>
                  <a:schemeClr val="tx1"/>
                </a:solidFill>
                <a:latin typeface="Twinkl" pitchFamily="50" charset="0"/>
              </a:rPr>
              <a:t>Today, we are </a:t>
            </a:r>
            <a:r>
              <a:rPr lang="en-GB" sz="2400" kern="0" dirty="0" smtClean="0">
                <a:solidFill>
                  <a:schemeClr val="tx1"/>
                </a:solidFill>
                <a:latin typeface="Twinkl" pitchFamily="50" charset="0"/>
              </a:rPr>
              <a:t>learning</a:t>
            </a:r>
            <a:r>
              <a:rPr lang="en-GB" sz="2400" kern="0" dirty="0">
                <a:solidFill>
                  <a:schemeClr val="tx1"/>
                </a:solidFill>
                <a:latin typeface="Twinkl" pitchFamily="50" charset="0"/>
              </a:rPr>
              <a:t> </a:t>
            </a:r>
            <a:r>
              <a:rPr lang="en-GB" sz="2400" b="1" kern="0" dirty="0" smtClean="0">
                <a:solidFill>
                  <a:schemeClr val="tx1"/>
                </a:solidFill>
                <a:latin typeface="Twinkl" pitchFamily="50" charset="0"/>
              </a:rPr>
              <a:t>initial consonant blends.</a:t>
            </a:r>
            <a:endParaRPr lang="en-GB" sz="2400" b="1" kern="0" dirty="0">
              <a:solidFill>
                <a:schemeClr val="tx1"/>
              </a:solidFill>
              <a:latin typeface="Twinkl" pitchFamily="50" charset="0"/>
            </a:endParaRPr>
          </a:p>
        </p:txBody>
      </p:sp>
    </p:spTree>
    <p:extLst>
      <p:ext uri="{BB962C8B-B14F-4D97-AF65-F5344CB8AC3E}">
        <p14:creationId xmlns:p14="http://schemas.microsoft.com/office/powerpoint/2010/main" val="22601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
        <p:nvSpPr>
          <p:cNvPr id="10" name="Title 1">
            <a:extLst>
              <a:ext uri="{FF2B5EF4-FFF2-40B4-BE49-F238E27FC236}">
                <a16:creationId xmlns:a16="http://schemas.microsoft.com/office/drawing/2014/main" id="{00418DA2-2D15-47AC-9797-0DCC96F78A96}"/>
              </a:ext>
            </a:extLst>
          </p:cNvPr>
          <p:cNvSpPr txBox="1">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dirty="0" smtClean="0"/>
              <a:t>Ben’s Bones</a:t>
            </a:r>
            <a:endParaRPr lang="en-GB" altLang="en-US" dirty="0"/>
          </a:p>
        </p:txBody>
      </p:sp>
      <p:sp>
        <p:nvSpPr>
          <p:cNvPr id="11" name="Rectangle: Rounded Corners 1">
            <a:extLst>
              <a:ext uri="{FF2B5EF4-FFF2-40B4-BE49-F238E27FC236}">
                <a16:creationId xmlns:a16="http://schemas.microsoft.com/office/drawing/2014/main" id="{98180F46-9B8E-4B29-A297-FEBFA2547EA8}"/>
              </a:ext>
            </a:extLst>
          </p:cNvPr>
          <p:cNvSpPr/>
          <p:nvPr/>
        </p:nvSpPr>
        <p:spPr>
          <a:xfrm>
            <a:off x="809000" y="1473200"/>
            <a:ext cx="7516474" cy="803672"/>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Ben has been digging in the garden. Shout out the tricky word on each bone that he digs up!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747" y="2792896"/>
            <a:ext cx="4768243" cy="31394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49487" y="5525968"/>
            <a:ext cx="4104862" cy="631010"/>
          </a:xfrm>
          <a:prstGeom prst="rect">
            <a:avLst/>
          </a:prstGeom>
        </p:spPr>
      </p:pic>
    </p:spTree>
    <p:extLst>
      <p:ext uri="{BB962C8B-B14F-4D97-AF65-F5344CB8AC3E}">
        <p14:creationId xmlns:p14="http://schemas.microsoft.com/office/powerpoint/2010/main" val="13240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989" y="3961024"/>
            <a:ext cx="2592288" cy="19045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8514">
            <a:off x="1020502" y="4140385"/>
            <a:ext cx="2713857" cy="17868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554" y="5641898"/>
            <a:ext cx="2726465" cy="382111"/>
          </a:xfrm>
          <a:prstGeom prst="rect">
            <a:avLst/>
          </a:prstGeom>
        </p:spPr>
      </p:pic>
      <p:grpSp>
        <p:nvGrpSpPr>
          <p:cNvPr id="13" name="Group 12"/>
          <p:cNvGrpSpPr/>
          <p:nvPr/>
        </p:nvGrpSpPr>
        <p:grpSpPr>
          <a:xfrm>
            <a:off x="1609438" y="2012693"/>
            <a:ext cx="3013738" cy="1810461"/>
            <a:chOff x="2235604" y="1475981"/>
            <a:chExt cx="3013738" cy="1810461"/>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6682">
              <a:off x="2235604" y="1475981"/>
              <a:ext cx="3013738" cy="1810461"/>
            </a:xfrm>
            <a:prstGeom prst="rect">
              <a:avLst/>
            </a:prstGeom>
          </p:spPr>
        </p:pic>
        <p:sp>
          <p:nvSpPr>
            <p:cNvPr id="12" name="TextBox 11"/>
            <p:cNvSpPr txBox="1"/>
            <p:nvPr/>
          </p:nvSpPr>
          <p:spPr>
            <a:xfrm>
              <a:off x="2354288" y="1693068"/>
              <a:ext cx="2776370" cy="1015663"/>
            </a:xfrm>
            <a:prstGeom prst="rect">
              <a:avLst/>
            </a:prstGeom>
            <a:noFill/>
          </p:spPr>
          <p:txBody>
            <a:bodyPr wrap="square" rtlCol="0">
              <a:spAutoFit/>
            </a:bodyPr>
            <a:lstStyle/>
            <a:p>
              <a:pPr algn="ctr"/>
              <a:r>
                <a:rPr lang="en-GB" sz="6000" b="1" dirty="0" smtClean="0">
                  <a:ln w="19050">
                    <a:solidFill>
                      <a:sysClr val="windowText" lastClr="000000"/>
                    </a:solidFill>
                  </a:ln>
                  <a:solidFill>
                    <a:schemeClr val="bg1"/>
                  </a:solidFill>
                </a:rPr>
                <a:t>have</a:t>
              </a:r>
              <a:endParaRPr lang="en-GB" sz="6000" b="1" dirty="0">
                <a:ln w="19050">
                  <a:solidFill>
                    <a:sysClr val="windowText" lastClr="000000"/>
                  </a:solidFill>
                </a:ln>
                <a:solidFill>
                  <a:schemeClr val="bg1"/>
                </a:solidFill>
              </a:endParaRPr>
            </a:p>
          </p:txBody>
        </p:sp>
      </p:grpSp>
    </p:spTree>
    <p:extLst>
      <p:ext uri="{BB962C8B-B14F-4D97-AF65-F5344CB8AC3E}">
        <p14:creationId xmlns:p14="http://schemas.microsoft.com/office/powerpoint/2010/main" val="190013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xit" presetSubtype="0" fill="hold" nodeType="withEffect">
                                  <p:stCondLst>
                                    <p:cond delay="175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2750"/>
                            </p:stCondLst>
                            <p:childTnLst>
                              <p:par>
                                <p:cTn id="19" presetID="42" presetClass="entr" presetSubtype="0" fill="hold" nodeType="after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33008" y="2551819"/>
            <a:ext cx="2601600" cy="19045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8514" flipH="1">
            <a:off x="5486787" y="2929889"/>
            <a:ext cx="2723606" cy="1786836"/>
          </a:xfrm>
          <a:prstGeom prst="rect">
            <a:avLst/>
          </a:prstGeom>
        </p:spPr>
      </p:pic>
      <p:grpSp>
        <p:nvGrpSpPr>
          <p:cNvPr id="13" name="Group 12"/>
          <p:cNvGrpSpPr/>
          <p:nvPr/>
        </p:nvGrpSpPr>
        <p:grpSpPr>
          <a:xfrm>
            <a:off x="3253136" y="1041226"/>
            <a:ext cx="3013738" cy="1810461"/>
            <a:chOff x="2235604" y="1475981"/>
            <a:chExt cx="3013738" cy="1810461"/>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6682">
              <a:off x="2235604" y="1475981"/>
              <a:ext cx="3013738" cy="1810461"/>
            </a:xfrm>
            <a:prstGeom prst="rect">
              <a:avLst/>
            </a:prstGeom>
          </p:spPr>
        </p:pic>
        <p:sp>
          <p:nvSpPr>
            <p:cNvPr id="12" name="TextBox 11"/>
            <p:cNvSpPr txBox="1"/>
            <p:nvPr/>
          </p:nvSpPr>
          <p:spPr>
            <a:xfrm>
              <a:off x="2354288" y="1693068"/>
              <a:ext cx="2776370" cy="1015663"/>
            </a:xfrm>
            <a:prstGeom prst="rect">
              <a:avLst/>
            </a:prstGeom>
            <a:noFill/>
          </p:spPr>
          <p:txBody>
            <a:bodyPr wrap="square" rtlCol="0">
              <a:spAutoFit/>
            </a:bodyPr>
            <a:lstStyle/>
            <a:p>
              <a:pPr algn="ctr"/>
              <a:r>
                <a:rPr lang="en-GB" sz="6000" b="1" dirty="0" smtClean="0">
                  <a:ln w="19050">
                    <a:solidFill>
                      <a:sysClr val="windowText" lastClr="000000"/>
                    </a:solidFill>
                  </a:ln>
                  <a:solidFill>
                    <a:schemeClr val="bg1"/>
                  </a:solidFill>
                </a:rPr>
                <a:t>like</a:t>
              </a:r>
              <a:endParaRPr lang="en-GB" sz="6000" b="1" dirty="0">
                <a:ln w="19050">
                  <a:solidFill>
                    <a:sysClr val="windowText" lastClr="000000"/>
                  </a:solidFill>
                </a:ln>
                <a:solidFill>
                  <a:schemeClr val="bg1"/>
                </a:solidFill>
              </a:endParaRPr>
            </a:p>
          </p:txBody>
        </p:sp>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74966" y="4543144"/>
            <a:ext cx="2597680" cy="38211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554" y="5641898"/>
            <a:ext cx="2726465" cy="382111"/>
          </a:xfrm>
          <a:prstGeom prst="rect">
            <a:avLst/>
          </a:prstGeom>
        </p:spPr>
      </p:pic>
    </p:spTree>
    <p:extLst>
      <p:ext uri="{BB962C8B-B14F-4D97-AF65-F5344CB8AC3E}">
        <p14:creationId xmlns:p14="http://schemas.microsoft.com/office/powerpoint/2010/main" val="18509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1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xit" presetSubtype="0" fill="hold" nodeType="withEffect">
                                  <p:stCondLst>
                                    <p:cond delay="175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2250"/>
                            </p:stCondLst>
                            <p:childTnLst>
                              <p:par>
                                <p:cTn id="18" presetID="42" presetClass="entr" presetSubtype="0" fill="hold" nodeType="after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73365" y="3044859"/>
            <a:ext cx="2601600" cy="19045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8514" flipH="1">
            <a:off x="2527144" y="3422929"/>
            <a:ext cx="2723606" cy="1786836"/>
          </a:xfrm>
          <a:prstGeom prst="rect">
            <a:avLst/>
          </a:prstGeom>
        </p:spPr>
      </p:pic>
      <p:grpSp>
        <p:nvGrpSpPr>
          <p:cNvPr id="13" name="Group 12"/>
          <p:cNvGrpSpPr/>
          <p:nvPr/>
        </p:nvGrpSpPr>
        <p:grpSpPr>
          <a:xfrm>
            <a:off x="3805538" y="1158006"/>
            <a:ext cx="3013738" cy="1810461"/>
            <a:chOff x="2235604" y="1475981"/>
            <a:chExt cx="3013738" cy="1810461"/>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6682">
              <a:off x="2235604" y="1475981"/>
              <a:ext cx="3013738" cy="1810461"/>
            </a:xfrm>
            <a:prstGeom prst="rect">
              <a:avLst/>
            </a:prstGeom>
          </p:spPr>
        </p:pic>
        <p:sp>
          <p:nvSpPr>
            <p:cNvPr id="12" name="TextBox 11"/>
            <p:cNvSpPr txBox="1"/>
            <p:nvPr/>
          </p:nvSpPr>
          <p:spPr>
            <a:xfrm>
              <a:off x="2354288" y="1693068"/>
              <a:ext cx="2776370" cy="1015663"/>
            </a:xfrm>
            <a:prstGeom prst="rect">
              <a:avLst/>
            </a:prstGeom>
            <a:noFill/>
          </p:spPr>
          <p:txBody>
            <a:bodyPr wrap="square" rtlCol="0">
              <a:spAutoFit/>
            </a:bodyPr>
            <a:lstStyle/>
            <a:p>
              <a:pPr algn="ctr"/>
              <a:r>
                <a:rPr lang="en-GB" sz="6000" b="1" dirty="0" smtClean="0">
                  <a:ln w="19050">
                    <a:solidFill>
                      <a:sysClr val="windowText" lastClr="000000"/>
                    </a:solidFill>
                  </a:ln>
                  <a:solidFill>
                    <a:schemeClr val="bg1"/>
                  </a:solidFill>
                </a:rPr>
                <a:t>some</a:t>
              </a:r>
              <a:endParaRPr lang="en-GB" sz="6000" b="1" dirty="0">
                <a:ln w="19050">
                  <a:solidFill>
                    <a:sysClr val="windowText" lastClr="000000"/>
                  </a:solidFill>
                </a:ln>
                <a:solidFill>
                  <a:schemeClr val="bg1"/>
                </a:solidFill>
              </a:endParaRPr>
            </a:p>
          </p:txBody>
        </p:sp>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74966" y="4543144"/>
            <a:ext cx="2597680" cy="38211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554" y="5641898"/>
            <a:ext cx="2726465" cy="38211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322814" y="4980098"/>
            <a:ext cx="2597680" cy="382111"/>
          </a:xfrm>
          <a:prstGeom prst="rect">
            <a:avLst/>
          </a:prstGeom>
        </p:spPr>
      </p:pic>
    </p:spTree>
    <p:extLst>
      <p:ext uri="{BB962C8B-B14F-4D97-AF65-F5344CB8AC3E}">
        <p14:creationId xmlns:p14="http://schemas.microsoft.com/office/powerpoint/2010/main" val="291400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1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xit" presetSubtype="0" fill="hold" nodeType="withEffect">
                                  <p:stCondLst>
                                    <p:cond delay="175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2250"/>
                            </p:stCondLst>
                            <p:childTnLst>
                              <p:par>
                                <p:cTn id="18" presetID="42" presetClass="entr" presetSubtype="0" fill="hold" nodeType="after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32DD7-EFA9-42F5-B43E-9F346E26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04664"/>
            <a:ext cx="8220074" cy="5976663"/>
          </a:xfrm>
          <a:prstGeom prst="roundRect">
            <a:avLst>
              <a:gd name="adj" fmla="val 2436"/>
            </a:avLst>
          </a:prstGeom>
          <a:ln w="28575">
            <a:solidFill>
              <a:schemeClr val="bg1"/>
            </a:solidFill>
          </a:ln>
        </p:spPr>
      </p:pic>
      <p:grpSp>
        <p:nvGrpSpPr>
          <p:cNvPr id="6" name="Group 5"/>
          <p:cNvGrpSpPr/>
          <p:nvPr/>
        </p:nvGrpSpPr>
        <p:grpSpPr>
          <a:xfrm>
            <a:off x="8020050" y="227397"/>
            <a:ext cx="1123947" cy="504056"/>
            <a:chOff x="8020930" y="1700808"/>
            <a:chExt cx="1159582" cy="504056"/>
          </a:xfrm>
          <a:solidFill>
            <a:srgbClr val="009640"/>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grpSp>
        <p:nvGrpSpPr>
          <p:cNvPr id="13" name="Group 12"/>
          <p:cNvGrpSpPr/>
          <p:nvPr/>
        </p:nvGrpSpPr>
        <p:grpSpPr>
          <a:xfrm>
            <a:off x="3805538" y="1158006"/>
            <a:ext cx="3013738" cy="1810461"/>
            <a:chOff x="2235604" y="1475981"/>
            <a:chExt cx="3013738" cy="1810461"/>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6682">
              <a:off x="2235604" y="1475981"/>
              <a:ext cx="3013738" cy="1810461"/>
            </a:xfrm>
            <a:prstGeom prst="rect">
              <a:avLst/>
            </a:prstGeom>
          </p:spPr>
        </p:pic>
        <p:sp>
          <p:nvSpPr>
            <p:cNvPr id="12" name="TextBox 11"/>
            <p:cNvSpPr txBox="1"/>
            <p:nvPr/>
          </p:nvSpPr>
          <p:spPr>
            <a:xfrm>
              <a:off x="2354288" y="1693068"/>
              <a:ext cx="2776370" cy="1015663"/>
            </a:xfrm>
            <a:prstGeom prst="rect">
              <a:avLst/>
            </a:prstGeom>
            <a:noFill/>
          </p:spPr>
          <p:txBody>
            <a:bodyPr wrap="square" rtlCol="0">
              <a:spAutoFit/>
            </a:bodyPr>
            <a:lstStyle/>
            <a:p>
              <a:pPr algn="ctr"/>
              <a:r>
                <a:rPr lang="en-GB" sz="6000" b="1" dirty="0" smtClean="0">
                  <a:ln w="19050">
                    <a:solidFill>
                      <a:sysClr val="windowText" lastClr="000000"/>
                    </a:solidFill>
                  </a:ln>
                  <a:solidFill>
                    <a:schemeClr val="bg1"/>
                  </a:solidFill>
                </a:rPr>
                <a:t>come</a:t>
              </a:r>
              <a:endParaRPr lang="en-GB" sz="6000" b="1" dirty="0">
                <a:ln w="19050">
                  <a:solidFill>
                    <a:sysClr val="windowText" lastClr="000000"/>
                  </a:solidFill>
                </a:ln>
                <a:solidFill>
                  <a:schemeClr val="bg1"/>
                </a:solidFill>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74966" y="4543144"/>
            <a:ext cx="2597680" cy="3821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554" y="5641898"/>
            <a:ext cx="2726465" cy="38211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322814" y="4980098"/>
            <a:ext cx="2597680" cy="38211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70450" y="3770302"/>
            <a:ext cx="2601600" cy="190453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48514" flipH="1">
            <a:off x="5424229" y="4148372"/>
            <a:ext cx="2723606" cy="178683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9899" y="5705541"/>
            <a:ext cx="2597680" cy="382111"/>
          </a:xfrm>
          <a:prstGeom prst="rect">
            <a:avLst/>
          </a:prstGeom>
        </p:spPr>
      </p:pic>
    </p:spTree>
    <p:extLst>
      <p:ext uri="{BB962C8B-B14F-4D97-AF65-F5344CB8AC3E}">
        <p14:creationId xmlns:p14="http://schemas.microsoft.com/office/powerpoint/2010/main" val="24472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175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xit" presetSubtype="0" fill="hold" nodeType="withEffect">
                                  <p:stCondLst>
                                    <p:cond delay="175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2250"/>
                            </p:stCondLst>
                            <p:childTnLst>
                              <p:par>
                                <p:cTn id="18" presetID="42" presetClass="entr" presetSubtype="0" fill="hold" nodeType="afterEffect">
                                  <p:stCondLst>
                                    <p:cond delay="3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Phonics PowerPoint Template.pptx" id="{DE623B95-CF47-4D4D-99E6-E7908909B4E9}" vid="{D8F4FE79-54E6-4341-BC11-84D6744E4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TotalTime>
  <Words>491</Words>
  <Application>Microsoft Office PowerPoint</Application>
  <PresentationFormat>On-screen Show (4:3)</PresentationFormat>
  <Paragraphs>95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Tuffy</vt:lpstr>
      <vt:lpstr>Tuffy-TTF</vt:lpstr>
      <vt:lpstr>Twinkl SemiBold</vt: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we have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Charlotte Walker</dc:creator>
  <cp:lastModifiedBy>Hannah Emery</cp:lastModifiedBy>
  <cp:revision>14</cp:revision>
  <dcterms:created xsi:type="dcterms:W3CDTF">2018-08-16T13:05:14Z</dcterms:created>
  <dcterms:modified xsi:type="dcterms:W3CDTF">2021-01-05T12:02:20Z</dcterms:modified>
</cp:coreProperties>
</file>