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0160000" cy="84074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B574-934A-45DF-8605-9F3269648B4C}"/>
              </a:ext>
            </a:extLst>
          </p:cNvPr>
          <p:cNvSpPr>
            <a:spLocks noGrp="1"/>
          </p:cNvSpPr>
          <p:nvPr>
            <p:ph type="ctrTitle"/>
          </p:nvPr>
        </p:nvSpPr>
        <p:spPr>
          <a:xfrm>
            <a:off x="1270000" y="1375934"/>
            <a:ext cx="7620000" cy="2927021"/>
          </a:xfrm>
        </p:spPr>
        <p:txBody>
          <a:bodyPr anchor="b"/>
          <a:lstStyle>
            <a:lvl1pPr algn="ctr">
              <a:defRPr sz="5000"/>
            </a:lvl1pPr>
          </a:lstStyle>
          <a:p>
            <a:r>
              <a:rPr lang="en-US"/>
              <a:t>Click to edit Master title style</a:t>
            </a:r>
            <a:endParaRPr lang="en-GB"/>
          </a:p>
        </p:txBody>
      </p:sp>
      <p:sp>
        <p:nvSpPr>
          <p:cNvPr id="3" name="Subtitle 2">
            <a:extLst>
              <a:ext uri="{FF2B5EF4-FFF2-40B4-BE49-F238E27FC236}">
                <a16:creationId xmlns:a16="http://schemas.microsoft.com/office/drawing/2014/main" id="{95F8F1AA-D538-459D-8471-405806913EDB}"/>
              </a:ext>
            </a:extLst>
          </p:cNvPr>
          <p:cNvSpPr>
            <a:spLocks noGrp="1"/>
          </p:cNvSpPr>
          <p:nvPr>
            <p:ph type="subTitle" idx="1"/>
          </p:nvPr>
        </p:nvSpPr>
        <p:spPr>
          <a:xfrm>
            <a:off x="1270000" y="4415832"/>
            <a:ext cx="7620000" cy="202984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83D5F7-84B8-495A-8E64-96B097239755}"/>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5" name="Footer Placeholder 4">
            <a:extLst>
              <a:ext uri="{FF2B5EF4-FFF2-40B4-BE49-F238E27FC236}">
                <a16:creationId xmlns:a16="http://schemas.microsoft.com/office/drawing/2014/main" id="{E1914286-8E4B-4AA7-BFF7-60C3B2B139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56FE34-1E00-4836-BD3A-0792111B3961}"/>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30003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34E1-D8DF-4A4A-99FE-EA5604CBDF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A41063-83D6-417D-BC07-47DD5DCE87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0B273-316C-4F30-8610-BBAE7734F00C}"/>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5" name="Footer Placeholder 4">
            <a:extLst>
              <a:ext uri="{FF2B5EF4-FFF2-40B4-BE49-F238E27FC236}">
                <a16:creationId xmlns:a16="http://schemas.microsoft.com/office/drawing/2014/main" id="{EBD39DAC-EDEB-431B-AE39-3575BE066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E1CD74-E6A9-412C-9410-DB0FE0D32D5D}"/>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92450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4ADC9C-5FCF-4232-8168-9D6EB822F262}"/>
              </a:ext>
            </a:extLst>
          </p:cNvPr>
          <p:cNvSpPr>
            <a:spLocks noGrp="1"/>
          </p:cNvSpPr>
          <p:nvPr>
            <p:ph type="title" orient="vert"/>
          </p:nvPr>
        </p:nvSpPr>
        <p:spPr>
          <a:xfrm>
            <a:off x="7270750" y="447616"/>
            <a:ext cx="2190750" cy="712488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E63E29-E1AB-42E2-80D7-15C3A679C4CA}"/>
              </a:ext>
            </a:extLst>
          </p:cNvPr>
          <p:cNvSpPr>
            <a:spLocks noGrp="1"/>
          </p:cNvSpPr>
          <p:nvPr>
            <p:ph type="body" orient="vert" idx="1"/>
          </p:nvPr>
        </p:nvSpPr>
        <p:spPr>
          <a:xfrm>
            <a:off x="698500" y="447616"/>
            <a:ext cx="6445250" cy="71248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19F9A8-309F-4082-B473-E2096A39C3F6}"/>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5" name="Footer Placeholder 4">
            <a:extLst>
              <a:ext uri="{FF2B5EF4-FFF2-40B4-BE49-F238E27FC236}">
                <a16:creationId xmlns:a16="http://schemas.microsoft.com/office/drawing/2014/main" id="{C53D221A-FE03-417D-B16D-64981F87A9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89BBBC-0BCA-4EF7-9008-CE40658D0030}"/>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380384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7242-38BE-47D3-A3A0-FFC35E5CEA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CAB4D8-7CE5-49F9-B54B-9692999BA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441834-B275-49BC-B157-288DE765F1DC}"/>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5" name="Footer Placeholder 4">
            <a:extLst>
              <a:ext uri="{FF2B5EF4-FFF2-40B4-BE49-F238E27FC236}">
                <a16:creationId xmlns:a16="http://schemas.microsoft.com/office/drawing/2014/main" id="{189705E6-A8C6-4031-810C-F45AD618E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5E0827-9F32-4374-A3B1-C8C1125C553B}"/>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72244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8A2C-D8EA-40CF-98DD-FD3844A188BD}"/>
              </a:ext>
            </a:extLst>
          </p:cNvPr>
          <p:cNvSpPr>
            <a:spLocks noGrp="1"/>
          </p:cNvSpPr>
          <p:nvPr>
            <p:ph type="title"/>
          </p:nvPr>
        </p:nvSpPr>
        <p:spPr>
          <a:xfrm>
            <a:off x="693208" y="2096014"/>
            <a:ext cx="8763000" cy="3497244"/>
          </a:xfrm>
        </p:spPr>
        <p:txBody>
          <a:bodyPr anchor="b"/>
          <a:lstStyle>
            <a:lvl1pPr>
              <a:defRPr sz="5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15DD57-CC37-42B9-B36C-D9C4BF396EA2}"/>
              </a:ext>
            </a:extLst>
          </p:cNvPr>
          <p:cNvSpPr>
            <a:spLocks noGrp="1"/>
          </p:cNvSpPr>
          <p:nvPr>
            <p:ph type="body" idx="1"/>
          </p:nvPr>
        </p:nvSpPr>
        <p:spPr>
          <a:xfrm>
            <a:off x="693208" y="5626344"/>
            <a:ext cx="8763000" cy="1839118"/>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0A64D-9EC8-4C03-8987-3F44DAB86BFB}"/>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5" name="Footer Placeholder 4">
            <a:extLst>
              <a:ext uri="{FF2B5EF4-FFF2-40B4-BE49-F238E27FC236}">
                <a16:creationId xmlns:a16="http://schemas.microsoft.com/office/drawing/2014/main" id="{9A9F1F8A-AA4D-45C4-B854-077F63C2A2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A8A4A6-1938-4A6C-8596-CE3A2B268A02}"/>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217371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39EB-3CFE-4DC7-B57D-EA947F4532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67ECF-EC43-497E-B053-6093D3C9BF6B}"/>
              </a:ext>
            </a:extLst>
          </p:cNvPr>
          <p:cNvSpPr>
            <a:spLocks noGrp="1"/>
          </p:cNvSpPr>
          <p:nvPr>
            <p:ph sz="half" idx="1"/>
          </p:nvPr>
        </p:nvSpPr>
        <p:spPr>
          <a:xfrm>
            <a:off x="698500" y="2238081"/>
            <a:ext cx="4318000" cy="5334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8FD168-07B1-4075-99F7-BA767CB17A24}"/>
              </a:ext>
            </a:extLst>
          </p:cNvPr>
          <p:cNvSpPr>
            <a:spLocks noGrp="1"/>
          </p:cNvSpPr>
          <p:nvPr>
            <p:ph sz="half" idx="2"/>
          </p:nvPr>
        </p:nvSpPr>
        <p:spPr>
          <a:xfrm>
            <a:off x="5143500" y="2238081"/>
            <a:ext cx="4318000" cy="5334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DF62C5-B42C-409B-88E2-4C0E1D07F0A6}"/>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6" name="Footer Placeholder 5">
            <a:extLst>
              <a:ext uri="{FF2B5EF4-FFF2-40B4-BE49-F238E27FC236}">
                <a16:creationId xmlns:a16="http://schemas.microsoft.com/office/drawing/2014/main" id="{3448C830-7F5F-4768-A7C4-20841D0BB6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761D0F-4966-4289-B296-BE3C319A9C29}"/>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18495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C950-5DF1-43A4-BD8C-FA8102410660}"/>
              </a:ext>
            </a:extLst>
          </p:cNvPr>
          <p:cNvSpPr>
            <a:spLocks noGrp="1"/>
          </p:cNvSpPr>
          <p:nvPr>
            <p:ph type="title"/>
          </p:nvPr>
        </p:nvSpPr>
        <p:spPr>
          <a:xfrm>
            <a:off x="699823" y="447618"/>
            <a:ext cx="8763000" cy="162504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0749EE-458C-48BB-B3D6-168F3799AA88}"/>
              </a:ext>
            </a:extLst>
          </p:cNvPr>
          <p:cNvSpPr>
            <a:spLocks noGrp="1"/>
          </p:cNvSpPr>
          <p:nvPr>
            <p:ph type="body" idx="1"/>
          </p:nvPr>
        </p:nvSpPr>
        <p:spPr>
          <a:xfrm>
            <a:off x="699824" y="2060981"/>
            <a:ext cx="4298156" cy="101005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4D2916D6-D04E-4B87-A2F1-A3CF901F2BEE}"/>
              </a:ext>
            </a:extLst>
          </p:cNvPr>
          <p:cNvSpPr>
            <a:spLocks noGrp="1"/>
          </p:cNvSpPr>
          <p:nvPr>
            <p:ph sz="half" idx="2"/>
          </p:nvPr>
        </p:nvSpPr>
        <p:spPr>
          <a:xfrm>
            <a:off x="699824" y="3071036"/>
            <a:ext cx="4298156" cy="4517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5B26ED-D6AC-4872-A11D-2705C2825C08}"/>
              </a:ext>
            </a:extLst>
          </p:cNvPr>
          <p:cNvSpPr>
            <a:spLocks noGrp="1"/>
          </p:cNvSpPr>
          <p:nvPr>
            <p:ph type="body" sz="quarter" idx="3"/>
          </p:nvPr>
        </p:nvSpPr>
        <p:spPr>
          <a:xfrm>
            <a:off x="5143501" y="2060981"/>
            <a:ext cx="4319323" cy="101005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ACF1216D-4833-4334-9233-175E29230C70}"/>
              </a:ext>
            </a:extLst>
          </p:cNvPr>
          <p:cNvSpPr>
            <a:spLocks noGrp="1"/>
          </p:cNvSpPr>
          <p:nvPr>
            <p:ph sz="quarter" idx="4"/>
          </p:nvPr>
        </p:nvSpPr>
        <p:spPr>
          <a:xfrm>
            <a:off x="5143501" y="3071036"/>
            <a:ext cx="4319323" cy="4517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C430DD-E4CD-4817-B435-72FC61E90402}"/>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8" name="Footer Placeholder 7">
            <a:extLst>
              <a:ext uri="{FF2B5EF4-FFF2-40B4-BE49-F238E27FC236}">
                <a16:creationId xmlns:a16="http://schemas.microsoft.com/office/drawing/2014/main" id="{F6A225A9-E9D6-414C-B8EF-70F71E8FB6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CE69FD-B665-4946-873C-99F2F301FED3}"/>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154160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2612-FAEA-45F5-A469-BEA663250F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A4A23C-AEFC-4988-9255-6EFCC6B55988}"/>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4" name="Footer Placeholder 3">
            <a:extLst>
              <a:ext uri="{FF2B5EF4-FFF2-40B4-BE49-F238E27FC236}">
                <a16:creationId xmlns:a16="http://schemas.microsoft.com/office/drawing/2014/main" id="{0331A93D-961D-434A-BA36-8705A8EE18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2A5524-386C-4C5F-81D1-301CB068BDEC}"/>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242335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BD03B-A63A-4D1E-831A-9695DA7F6B9D}"/>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3" name="Footer Placeholder 2">
            <a:extLst>
              <a:ext uri="{FF2B5EF4-FFF2-40B4-BE49-F238E27FC236}">
                <a16:creationId xmlns:a16="http://schemas.microsoft.com/office/drawing/2014/main" id="{1FE1E70F-46E4-48D6-91AA-7E80A2CE97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668F5D-29C7-4A1F-BD2E-987C3628FAC0}"/>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211222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87DC-FC60-4331-9A1A-8E195239EF74}"/>
              </a:ext>
            </a:extLst>
          </p:cNvPr>
          <p:cNvSpPr>
            <a:spLocks noGrp="1"/>
          </p:cNvSpPr>
          <p:nvPr>
            <p:ph type="title"/>
          </p:nvPr>
        </p:nvSpPr>
        <p:spPr>
          <a:xfrm>
            <a:off x="699824" y="560493"/>
            <a:ext cx="3276864" cy="1961727"/>
          </a:xfrm>
        </p:spPr>
        <p:txBody>
          <a:bodyPr anchor="b"/>
          <a:lstStyle>
            <a:lvl1pPr>
              <a:defRPr sz="2667"/>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538712-D8C7-4731-9470-AEFA88F8D1A4}"/>
              </a:ext>
            </a:extLst>
          </p:cNvPr>
          <p:cNvSpPr>
            <a:spLocks noGrp="1"/>
          </p:cNvSpPr>
          <p:nvPr>
            <p:ph idx="1"/>
          </p:nvPr>
        </p:nvSpPr>
        <p:spPr>
          <a:xfrm>
            <a:off x="4319323" y="1210512"/>
            <a:ext cx="5143500" cy="5974703"/>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3110A4-6AF3-4FAC-ABB1-3A9FE4A6A971}"/>
              </a:ext>
            </a:extLst>
          </p:cNvPr>
          <p:cNvSpPr>
            <a:spLocks noGrp="1"/>
          </p:cNvSpPr>
          <p:nvPr>
            <p:ph type="body" sz="half" idx="2"/>
          </p:nvPr>
        </p:nvSpPr>
        <p:spPr>
          <a:xfrm>
            <a:off x="699824" y="2522220"/>
            <a:ext cx="3276864" cy="4672725"/>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0EA46F82-FB66-4588-B4EB-4A0B31047413}"/>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6" name="Footer Placeholder 5">
            <a:extLst>
              <a:ext uri="{FF2B5EF4-FFF2-40B4-BE49-F238E27FC236}">
                <a16:creationId xmlns:a16="http://schemas.microsoft.com/office/drawing/2014/main" id="{4B74153B-50AC-47F9-A65B-82D2F8C6EB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4280F-8CF6-4E2A-ADB6-55935D6FD4DD}"/>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327523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807C-29CC-4FB7-B5CE-50082F0368B0}"/>
              </a:ext>
            </a:extLst>
          </p:cNvPr>
          <p:cNvSpPr>
            <a:spLocks noGrp="1"/>
          </p:cNvSpPr>
          <p:nvPr>
            <p:ph type="title"/>
          </p:nvPr>
        </p:nvSpPr>
        <p:spPr>
          <a:xfrm>
            <a:off x="699824" y="560493"/>
            <a:ext cx="3276864" cy="1961727"/>
          </a:xfrm>
        </p:spPr>
        <p:txBody>
          <a:bodyPr anchor="b"/>
          <a:lstStyle>
            <a:lvl1pPr>
              <a:defRPr sz="2667"/>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228B15-7F6C-487A-92ED-3B57A94DAEF4}"/>
              </a:ext>
            </a:extLst>
          </p:cNvPr>
          <p:cNvSpPr>
            <a:spLocks noGrp="1"/>
          </p:cNvSpPr>
          <p:nvPr>
            <p:ph type="pic" idx="1"/>
          </p:nvPr>
        </p:nvSpPr>
        <p:spPr>
          <a:xfrm>
            <a:off x="4319323" y="1210512"/>
            <a:ext cx="5143500" cy="5974703"/>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a:extLst>
              <a:ext uri="{FF2B5EF4-FFF2-40B4-BE49-F238E27FC236}">
                <a16:creationId xmlns:a16="http://schemas.microsoft.com/office/drawing/2014/main" id="{D5B56236-83D7-4FCB-839B-8D57FA558963}"/>
              </a:ext>
            </a:extLst>
          </p:cNvPr>
          <p:cNvSpPr>
            <a:spLocks noGrp="1"/>
          </p:cNvSpPr>
          <p:nvPr>
            <p:ph type="body" sz="half" idx="2"/>
          </p:nvPr>
        </p:nvSpPr>
        <p:spPr>
          <a:xfrm>
            <a:off x="699824" y="2522220"/>
            <a:ext cx="3276864" cy="4672725"/>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21502805-E674-4BAE-91A3-51E1E96D7EF4}"/>
              </a:ext>
            </a:extLst>
          </p:cNvPr>
          <p:cNvSpPr>
            <a:spLocks noGrp="1"/>
          </p:cNvSpPr>
          <p:nvPr>
            <p:ph type="dt" sz="half" idx="10"/>
          </p:nvPr>
        </p:nvSpPr>
        <p:spPr/>
        <p:txBody>
          <a:bodyPr/>
          <a:lstStyle/>
          <a:p>
            <a:fld id="{F9941061-E6EA-4563-A3E8-7944D1D3D283}" type="datetimeFigureOut">
              <a:rPr lang="en-GB" smtClean="0"/>
              <a:t>26/10/2020</a:t>
            </a:fld>
            <a:endParaRPr lang="en-GB"/>
          </a:p>
        </p:txBody>
      </p:sp>
      <p:sp>
        <p:nvSpPr>
          <p:cNvPr id="6" name="Footer Placeholder 5">
            <a:extLst>
              <a:ext uri="{FF2B5EF4-FFF2-40B4-BE49-F238E27FC236}">
                <a16:creationId xmlns:a16="http://schemas.microsoft.com/office/drawing/2014/main" id="{2F378626-2BD2-495D-9D2A-84BD661C40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5CDCBC-C1A1-44DF-8E4C-83A290627A91}"/>
              </a:ext>
            </a:extLst>
          </p:cNvPr>
          <p:cNvSpPr>
            <a:spLocks noGrp="1"/>
          </p:cNvSpPr>
          <p:nvPr>
            <p:ph type="sldNum" sz="quarter" idx="12"/>
          </p:nvPr>
        </p:nvSpPr>
        <p:spPr/>
        <p:txBody>
          <a:bodyPr/>
          <a:lstStyle/>
          <a:p>
            <a:fld id="{B5FFA367-0C86-4353-9DCD-D34A642A097B}" type="slidenum">
              <a:rPr lang="en-GB" smtClean="0"/>
              <a:t>‹#›</a:t>
            </a:fld>
            <a:endParaRPr lang="en-GB"/>
          </a:p>
        </p:txBody>
      </p:sp>
    </p:spTree>
    <p:extLst>
      <p:ext uri="{BB962C8B-B14F-4D97-AF65-F5344CB8AC3E}">
        <p14:creationId xmlns:p14="http://schemas.microsoft.com/office/powerpoint/2010/main" val="126020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31C66-D7D3-48D5-8646-ACA07A9F3294}"/>
              </a:ext>
            </a:extLst>
          </p:cNvPr>
          <p:cNvSpPr>
            <a:spLocks noGrp="1"/>
          </p:cNvSpPr>
          <p:nvPr>
            <p:ph type="title"/>
          </p:nvPr>
        </p:nvSpPr>
        <p:spPr>
          <a:xfrm>
            <a:off x="698500" y="447618"/>
            <a:ext cx="8763000" cy="162504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90714D-1965-48CB-8961-03D53015EF94}"/>
              </a:ext>
            </a:extLst>
          </p:cNvPr>
          <p:cNvSpPr>
            <a:spLocks noGrp="1"/>
          </p:cNvSpPr>
          <p:nvPr>
            <p:ph type="body" idx="1"/>
          </p:nvPr>
        </p:nvSpPr>
        <p:spPr>
          <a:xfrm>
            <a:off x="698500" y="2238081"/>
            <a:ext cx="8763000" cy="5334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E91773-A051-45C4-ACC0-74F847876BDD}"/>
              </a:ext>
            </a:extLst>
          </p:cNvPr>
          <p:cNvSpPr>
            <a:spLocks noGrp="1"/>
          </p:cNvSpPr>
          <p:nvPr>
            <p:ph type="dt" sz="half" idx="2"/>
          </p:nvPr>
        </p:nvSpPr>
        <p:spPr>
          <a:xfrm>
            <a:off x="698500" y="7792416"/>
            <a:ext cx="2286000" cy="447616"/>
          </a:xfrm>
          <a:prstGeom prst="rect">
            <a:avLst/>
          </a:prstGeom>
        </p:spPr>
        <p:txBody>
          <a:bodyPr vert="horz" lIns="91440" tIns="45720" rIns="91440" bIns="45720" rtlCol="0" anchor="ctr"/>
          <a:lstStyle>
            <a:lvl1pPr algn="l">
              <a:defRPr sz="1000">
                <a:solidFill>
                  <a:schemeClr val="tx1">
                    <a:tint val="75000"/>
                  </a:schemeClr>
                </a:solidFill>
              </a:defRPr>
            </a:lvl1pPr>
          </a:lstStyle>
          <a:p>
            <a:fld id="{F9941061-E6EA-4563-A3E8-7944D1D3D283}" type="datetimeFigureOut">
              <a:rPr lang="en-GB" smtClean="0"/>
              <a:t>26/10/2020</a:t>
            </a:fld>
            <a:endParaRPr lang="en-GB"/>
          </a:p>
        </p:txBody>
      </p:sp>
      <p:sp>
        <p:nvSpPr>
          <p:cNvPr id="5" name="Footer Placeholder 4">
            <a:extLst>
              <a:ext uri="{FF2B5EF4-FFF2-40B4-BE49-F238E27FC236}">
                <a16:creationId xmlns:a16="http://schemas.microsoft.com/office/drawing/2014/main" id="{1C711876-DEA0-4F42-8096-4EBD17EF25EA}"/>
              </a:ext>
            </a:extLst>
          </p:cNvPr>
          <p:cNvSpPr>
            <a:spLocks noGrp="1"/>
          </p:cNvSpPr>
          <p:nvPr>
            <p:ph type="ftr" sz="quarter" idx="3"/>
          </p:nvPr>
        </p:nvSpPr>
        <p:spPr>
          <a:xfrm>
            <a:off x="3365500" y="7792416"/>
            <a:ext cx="3429000" cy="44761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740BCC-BBA5-448F-B354-896248646E3C}"/>
              </a:ext>
            </a:extLst>
          </p:cNvPr>
          <p:cNvSpPr>
            <a:spLocks noGrp="1"/>
          </p:cNvSpPr>
          <p:nvPr>
            <p:ph type="sldNum" sz="quarter" idx="4"/>
          </p:nvPr>
        </p:nvSpPr>
        <p:spPr>
          <a:xfrm>
            <a:off x="7175500" y="7792416"/>
            <a:ext cx="2286000" cy="447616"/>
          </a:xfrm>
          <a:prstGeom prst="rect">
            <a:avLst/>
          </a:prstGeom>
        </p:spPr>
        <p:txBody>
          <a:bodyPr vert="horz" lIns="91440" tIns="45720" rIns="91440" bIns="45720" rtlCol="0" anchor="ctr"/>
          <a:lstStyle>
            <a:lvl1pPr algn="r">
              <a:defRPr sz="1000">
                <a:solidFill>
                  <a:schemeClr val="tx1">
                    <a:tint val="75000"/>
                  </a:schemeClr>
                </a:solidFill>
              </a:defRPr>
            </a:lvl1pPr>
          </a:lstStyle>
          <a:p>
            <a:fld id="{B5FFA367-0C86-4353-9DCD-D34A642A097B}" type="slidenum">
              <a:rPr lang="en-GB" smtClean="0"/>
              <a:t>‹#›</a:t>
            </a:fld>
            <a:endParaRPr lang="en-GB"/>
          </a:p>
        </p:txBody>
      </p:sp>
    </p:spTree>
    <p:extLst>
      <p:ext uri="{BB962C8B-B14F-4D97-AF65-F5344CB8AC3E}">
        <p14:creationId xmlns:p14="http://schemas.microsoft.com/office/powerpoint/2010/main" val="3486930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file:///D:\School\2020-%202021\1%20AUTUMN%202\1%20Spelling\Spelling%20-Autumn%202-%20for%20website\Words%20to%20go%20home%20Week%202%20prefixes%20mis%20and%20re.doc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file:///D:\School\2020-%202021\1%20AUTUMN%202\1%20Spelling\Spelling%20-Autumn%202-%20for%20website\3.13.docx"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file:///D:\School\2020-%202021\1%20AUTUMN%202\1%20Spelling\Spelling%20-Autumn%202-%20for%20website\Words%20to%20go%20home%20Week%203%20the%20i%20sound%20spelt%20y.doc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file:///D:\School\2020-%202021\1%20AUTUMN%202\1%20Spelling\Spelling%20-Autumn%202-%20for%20website\3.14.docx"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file:///D:\School\2020-%202021\1%20AUTUMN%202\1%20Spelling\Spelling%20-Autumn%202-%20for%20website\Dictation%20week%203.doc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file:///D:\School\2020-%202021\1%20AUTUMN%202\1%20Spelling\Spelling%20-Autumn%202-%20for%20website\Correct-the-spelling--grammar-and-punctuation-week4%20lesson%203.docx"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file:///D:\School\2020-%202021\1%20AUTUMN%202\1%20Spelling\Spelling%20-Autumn%202-%20for%20website\Words%20to%20go%20home%20Week%205%20g%20and%20k%20sound.docx"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file:///D:\School\2020-%202021\1%20AUTUMN%202\1%20Spelling\Spelling%20-Autumn%202-%20for%20website\Dictation%20week%205.docx"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bbc.co.uk/bitesize/topics/zvwwxnb/articles/zcyv4q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file:///D:\School\2020-%202021\1%20AUTUMN%202\1%20Spelling\Spelling%20-Autumn%202-%20for%20website\Contractions%20slides.ppt"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gubPH3WEurg"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file:///D:\School\2020-%202021\1%20AUTUMN%202\1%20Spelling\Spelling%20-Autumn%202-%20for%20website\Week%206%20lesson%203%20contractions%20matching%20pairs%20game.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0VpP7VxtYg&amp;feature=share" TargetMode="External"/><Relationship Id="rId2" Type="http://schemas.openxmlformats.org/officeDocument/2006/relationships/hyperlink" Target="https://www.bbc.co.uk/teach/supermovers/ks2-english-homophones-with-johnny-inel/z6fjbd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bitesize/topics/z8mxrwx/articles/z9hjwx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topics/z8mxrwx/articles/zqghtyc" TargetMode="External"/><Relationship Id="rId2" Type="http://schemas.openxmlformats.org/officeDocument/2006/relationships/hyperlink" Target="https://www.bbc.co.uk/bitesize/topics/z8mxrwx/articles/zwgbcw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le:///D:\School\2020-%202021\1%20AUTUMN%202\1%20Spelling\Spelling%20-Autumn%202-%20for%20website\3.12.docx" TargetMode="External"/><Relationship Id="rId1" Type="http://schemas.openxmlformats.org/officeDocument/2006/relationships/slideLayout" Target="../slideLayouts/slideLayout7.xml"/><Relationship Id="rId4" Type="http://schemas.openxmlformats.org/officeDocument/2006/relationships/hyperlink" Target="https://spellingfram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6AD12-3C57-4849-A932-F1C9D571B30E}"/>
              </a:ext>
            </a:extLst>
          </p:cNvPr>
          <p:cNvSpPr txBox="1"/>
          <p:nvPr/>
        </p:nvSpPr>
        <p:spPr>
          <a:xfrm>
            <a:off x="939800" y="698500"/>
            <a:ext cx="3133451" cy="507831"/>
          </a:xfrm>
          <a:prstGeom prst="rect">
            <a:avLst/>
          </a:prstGeom>
          <a:noFill/>
        </p:spPr>
        <p:txBody>
          <a:bodyPr vert="horz" rtlCol="0">
            <a:spAutoFit/>
          </a:bodyPr>
          <a:lstStyle/>
          <a:p>
            <a:r>
              <a:rPr lang="en-GB" sz="900" u="sng">
                <a:solidFill>
                  <a:srgbClr val="000000"/>
                </a:solidFill>
                <a:latin typeface="Twinkl Cursive Looped - 16"/>
              </a:rPr>
              <a:t>LO: Revise</a:t>
            </a:r>
          </a:p>
          <a:p>
            <a:endParaRPr lang="en-GB" sz="900" u="sng">
              <a:solidFill>
                <a:srgbClr val="000000"/>
              </a:solidFill>
              <a:latin typeface="Twinkl Cursive Looped - 16"/>
            </a:endParaRPr>
          </a:p>
          <a:p>
            <a:r>
              <a:rPr lang="en-GB" sz="900" u="sng">
                <a:solidFill>
                  <a:srgbClr val="000000"/>
                </a:solidFill>
                <a:latin typeface="Twinkl Cursive Looped - 16"/>
              </a:rPr>
              <a:t>Strategies at the point of writing.</a:t>
            </a:r>
          </a:p>
        </p:txBody>
      </p:sp>
      <p:sp>
        <p:nvSpPr>
          <p:cNvPr id="3" name="TextBox 2">
            <a:extLst>
              <a:ext uri="{FF2B5EF4-FFF2-40B4-BE49-F238E27FC236}">
                <a16:creationId xmlns:a16="http://schemas.microsoft.com/office/drawing/2014/main" id="{6C0E7B15-4616-40EF-BF48-B1AF3216743E}"/>
              </a:ext>
            </a:extLst>
          </p:cNvPr>
          <p:cNvSpPr txBox="1"/>
          <p:nvPr/>
        </p:nvSpPr>
        <p:spPr>
          <a:xfrm>
            <a:off x="330200" y="38100"/>
            <a:ext cx="6417321" cy="738664"/>
          </a:xfrm>
          <a:prstGeom prst="rect">
            <a:avLst/>
          </a:prstGeom>
          <a:noFill/>
        </p:spPr>
        <p:txBody>
          <a:bodyPr vert="horz" rtlCol="0">
            <a:spAutoFit/>
          </a:bodyPr>
          <a:lstStyle/>
          <a:p>
            <a:r>
              <a:rPr lang="en-GB" sz="1400">
                <a:solidFill>
                  <a:srgbClr val="000000"/>
                </a:solidFill>
                <a:latin typeface="Twinkl Cursive Looped - 28"/>
              </a:rPr>
              <a:t>Spelling						Week 1/ Lesson 1</a:t>
            </a:r>
          </a:p>
          <a:p>
            <a:endParaRPr lang="en-GB" sz="1400">
              <a:solidFill>
                <a:srgbClr val="000000"/>
              </a:solidFill>
              <a:latin typeface="Twinkl Cursive Looped - 28"/>
            </a:endParaRPr>
          </a:p>
        </p:txBody>
      </p:sp>
      <p:sp>
        <p:nvSpPr>
          <p:cNvPr id="4" name="TextBox 3">
            <a:extLst>
              <a:ext uri="{FF2B5EF4-FFF2-40B4-BE49-F238E27FC236}">
                <a16:creationId xmlns:a16="http://schemas.microsoft.com/office/drawing/2014/main" id="{1448900A-EEFD-43CC-92FA-F0DC6181B0B7}"/>
              </a:ext>
            </a:extLst>
          </p:cNvPr>
          <p:cNvSpPr txBox="1"/>
          <p:nvPr/>
        </p:nvSpPr>
        <p:spPr>
          <a:xfrm>
            <a:off x="0" y="2095500"/>
            <a:ext cx="9271000" cy="1200329"/>
          </a:xfrm>
          <a:prstGeom prst="rect">
            <a:avLst/>
          </a:prstGeom>
          <a:noFill/>
        </p:spPr>
        <p:txBody>
          <a:bodyPr vert="horz" rtlCol="0">
            <a:spAutoFit/>
          </a:bodyPr>
          <a:lstStyle/>
          <a:p>
            <a:r>
              <a:rPr lang="en-GB" sz="600">
                <a:solidFill>
                  <a:srgbClr val="231F20"/>
                </a:solidFill>
                <a:latin typeface="Arial - 12"/>
              </a:rPr>
              <a:t>- </a:t>
            </a:r>
            <a:r>
              <a:rPr lang="en-GB" sz="900">
                <a:solidFill>
                  <a:srgbClr val="231F20"/>
                </a:solidFill>
                <a:latin typeface="Twinkl Cursive Looped - 18"/>
              </a:rPr>
              <a:t>If you are unsure of the spelling of a word, put a wiggly line under it in the sentence to signal that this needs checking by the teacher, or by yourself using a dictionary during proofreading time.</a:t>
            </a:r>
          </a:p>
          <a:p>
            <a:endParaRPr lang="en-GB" sz="900">
              <a:solidFill>
                <a:srgbClr val="231F20"/>
              </a:solidFill>
              <a:latin typeface="Twinkl Cursive Looped - 18"/>
            </a:endParaRPr>
          </a:p>
          <a:p>
            <a:r>
              <a:rPr lang="en-GB" sz="900">
                <a:solidFill>
                  <a:srgbClr val="231F20"/>
                </a:solidFill>
                <a:latin typeface="Twinkl Cursive Looped - 18"/>
              </a:rPr>
              <a:t>- Make sure that you are continuing with writing and not checking the correct version of the spelling at this point. This is important so that the flow of writing is not unnecessarily slowed.</a:t>
            </a:r>
          </a:p>
          <a:p>
            <a:endParaRPr lang="en-GB" sz="900">
              <a:solidFill>
                <a:srgbClr val="231F20"/>
              </a:solidFill>
              <a:latin typeface="Twinkl Cursive Looped - 18"/>
            </a:endParaRPr>
          </a:p>
          <a:p>
            <a:endParaRPr lang="en-GB" sz="900">
              <a:solidFill>
                <a:srgbClr val="231F20"/>
              </a:solidFill>
              <a:latin typeface="Twinkl Cursive Looped - 18"/>
            </a:endParaRPr>
          </a:p>
          <a:p>
            <a:r>
              <a:rPr lang="en-GB" sz="900">
                <a:solidFill>
                  <a:srgbClr val="231F20"/>
                </a:solidFill>
                <a:latin typeface="Twinkl Cursive Looped - 18"/>
              </a:rPr>
              <a:t>- Don't make more than three attempts at a word.</a:t>
            </a:r>
          </a:p>
        </p:txBody>
      </p:sp>
      <p:sp>
        <p:nvSpPr>
          <p:cNvPr id="5" name="TextBox 4">
            <a:extLst>
              <a:ext uri="{FF2B5EF4-FFF2-40B4-BE49-F238E27FC236}">
                <a16:creationId xmlns:a16="http://schemas.microsoft.com/office/drawing/2014/main" id="{FCC13274-361F-4B54-8EB9-F22F09FAEFA6}"/>
              </a:ext>
            </a:extLst>
          </p:cNvPr>
          <p:cNvSpPr txBox="1"/>
          <p:nvPr/>
        </p:nvSpPr>
        <p:spPr>
          <a:xfrm>
            <a:off x="8051800" y="50800"/>
            <a:ext cx="2266823" cy="369332"/>
          </a:xfrm>
          <a:prstGeom prst="rect">
            <a:avLst/>
          </a:prstGeom>
          <a:noFill/>
        </p:spPr>
        <p:txBody>
          <a:bodyPr vert="horz" rtlCol="0">
            <a:spAutoFit/>
          </a:bodyPr>
          <a:lstStyle/>
          <a:p>
            <a:r>
              <a:rPr lang="en-GB" sz="900">
                <a:solidFill>
                  <a:srgbClr val="000000"/>
                </a:solidFill>
                <a:latin typeface="Twinkl Cursive Looped - 18"/>
              </a:rPr>
              <a:t>ABC spelling List A to practise for next week.</a:t>
            </a:r>
          </a:p>
        </p:txBody>
      </p:sp>
    </p:spTree>
    <p:extLst>
      <p:ext uri="{BB962C8B-B14F-4D97-AF65-F5344CB8AC3E}">
        <p14:creationId xmlns:p14="http://schemas.microsoft.com/office/powerpoint/2010/main" val="261367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C251B-E6EE-4F51-8ED6-6DC1F8119951}"/>
              </a:ext>
            </a:extLst>
          </p:cNvPr>
          <p:cNvSpPr txBox="1"/>
          <p:nvPr/>
        </p:nvSpPr>
        <p:spPr>
          <a:xfrm>
            <a:off x="1612900" y="368300"/>
            <a:ext cx="7233717" cy="646331"/>
          </a:xfrm>
          <a:prstGeom prst="rect">
            <a:avLst/>
          </a:prstGeom>
          <a:noFill/>
        </p:spPr>
        <p:txBody>
          <a:bodyPr vert="horz" rtlCol="0">
            <a:spAutoFit/>
          </a:bodyPr>
          <a:lstStyle/>
          <a:p>
            <a:r>
              <a:rPr lang="en-GB">
                <a:solidFill>
                  <a:srgbClr val="000000"/>
                </a:solidFill>
                <a:latin typeface="Twinkl Cursive Looped - 36"/>
              </a:rPr>
              <a:t>Spelling						Week 2/ Lesson 1</a:t>
            </a:r>
          </a:p>
        </p:txBody>
      </p:sp>
      <p:sp>
        <p:nvSpPr>
          <p:cNvPr id="3" name="TextBox 2">
            <a:extLst>
              <a:ext uri="{FF2B5EF4-FFF2-40B4-BE49-F238E27FC236}">
                <a16:creationId xmlns:a16="http://schemas.microsoft.com/office/drawing/2014/main" id="{7B08A34A-AF7C-4348-85DD-CB8E4126DAF4}"/>
              </a:ext>
            </a:extLst>
          </p:cNvPr>
          <p:cNvSpPr txBox="1"/>
          <p:nvPr/>
        </p:nvSpPr>
        <p:spPr>
          <a:xfrm>
            <a:off x="381000" y="1689100"/>
            <a:ext cx="9702800" cy="523220"/>
          </a:xfrm>
          <a:prstGeom prst="rect">
            <a:avLst/>
          </a:prstGeom>
          <a:noFill/>
        </p:spPr>
        <p:txBody>
          <a:bodyPr vert="horz" rtlCol="0">
            <a:spAutoFit/>
          </a:bodyPr>
          <a:lstStyle/>
          <a:p>
            <a:r>
              <a:rPr lang="en-GB" sz="1400" b="1">
                <a:solidFill>
                  <a:srgbClr val="000000"/>
                </a:solidFill>
                <a:latin typeface="Twinkl Cursive Looped - 28"/>
              </a:rPr>
              <a:t>Spelling test on ABC spelling</a:t>
            </a:r>
          </a:p>
          <a:p>
            <a:r>
              <a:rPr lang="en-GB" sz="1400" b="1">
                <a:solidFill>
                  <a:srgbClr val="000000"/>
                </a:solidFill>
                <a:latin typeface="Twinkl Cursive Looped - 28"/>
              </a:rPr>
              <a:t>N</a:t>
            </a:r>
            <a:r>
              <a:rPr lang="en-GB" sz="800" b="1">
                <a:solidFill>
                  <a:srgbClr val="000000"/>
                </a:solidFill>
                <a:latin typeface="Twinkl Cursive Looped - 16"/>
              </a:rPr>
              <a:t>ew words to give out:</a:t>
            </a:r>
          </a:p>
        </p:txBody>
      </p:sp>
      <p:sp>
        <p:nvSpPr>
          <p:cNvPr id="4" name="TextBox 3">
            <a:extLst>
              <a:ext uri="{FF2B5EF4-FFF2-40B4-BE49-F238E27FC236}">
                <a16:creationId xmlns:a16="http://schemas.microsoft.com/office/drawing/2014/main" id="{9C22E852-956B-4254-958A-7171960C91A3}"/>
              </a:ext>
            </a:extLst>
          </p:cNvPr>
          <p:cNvSpPr txBox="1"/>
          <p:nvPr/>
        </p:nvSpPr>
        <p:spPr>
          <a:xfrm>
            <a:off x="342900" y="2730500"/>
            <a:ext cx="1038670" cy="1077218"/>
          </a:xfrm>
          <a:prstGeom prst="rect">
            <a:avLst/>
          </a:prstGeom>
          <a:noFill/>
        </p:spPr>
        <p:txBody>
          <a:bodyPr vert="horz" rtlCol="0">
            <a:spAutoFit/>
          </a:bodyPr>
          <a:lstStyle/>
          <a:p>
            <a:r>
              <a:rPr lang="en-GB" sz="400" i="1" u="sng">
                <a:solidFill>
                  <a:srgbClr val="000000"/>
                </a:solidFill>
                <a:latin typeface="Twinkl Cursive Looped - 7"/>
              </a:rPr>
              <a:t>prefixes ‘mis-’ and ‘re-’</a:t>
            </a:r>
          </a:p>
          <a:p>
            <a:r>
              <a:rPr lang="en-GB" sz="400" i="1" u="sng">
                <a:solidFill>
                  <a:srgbClr val="000000"/>
                </a:solidFill>
                <a:latin typeface="Twinkl Cursive Looped - 7"/>
              </a:rPr>
              <a:t>r</a:t>
            </a:r>
            <a:r>
              <a:rPr lang="en-GB" sz="600">
                <a:solidFill>
                  <a:srgbClr val="000000"/>
                </a:solidFill>
                <a:latin typeface="Twinkl Cursive Looped - 12"/>
              </a:rPr>
              <a:t>eappear</a:t>
            </a:r>
          </a:p>
          <a:p>
            <a:r>
              <a:rPr lang="en-GB" sz="600">
                <a:solidFill>
                  <a:srgbClr val="000000"/>
                </a:solidFill>
                <a:latin typeface="Twinkl Cursive Looped - 12"/>
              </a:rPr>
              <a:t>retry</a:t>
            </a:r>
          </a:p>
          <a:p>
            <a:r>
              <a:rPr lang="en-GB" sz="600">
                <a:solidFill>
                  <a:srgbClr val="000000"/>
                </a:solidFill>
                <a:latin typeface="Twinkl Cursive Looped - 12"/>
              </a:rPr>
              <a:t>rebuild</a:t>
            </a:r>
          </a:p>
          <a:p>
            <a:r>
              <a:rPr lang="en-GB" sz="600">
                <a:solidFill>
                  <a:srgbClr val="000000"/>
                </a:solidFill>
                <a:latin typeface="Twinkl Cursive Looped - 12"/>
              </a:rPr>
              <a:t>rewrite</a:t>
            </a:r>
          </a:p>
          <a:p>
            <a:r>
              <a:rPr lang="en-GB" sz="600">
                <a:solidFill>
                  <a:srgbClr val="000000"/>
                </a:solidFill>
                <a:latin typeface="Twinkl Cursive Looped - 12"/>
              </a:rPr>
              <a:t>replay</a:t>
            </a:r>
          </a:p>
          <a:p>
            <a:r>
              <a:rPr lang="en-GB" sz="600">
                <a:solidFill>
                  <a:srgbClr val="000000"/>
                </a:solidFill>
                <a:latin typeface="Twinkl Cursive Looped - 12"/>
              </a:rPr>
              <a:t>redo</a:t>
            </a:r>
          </a:p>
          <a:p>
            <a:r>
              <a:rPr lang="en-GB" sz="600">
                <a:solidFill>
                  <a:srgbClr val="000000"/>
                </a:solidFill>
                <a:latin typeface="Twinkl Cursive Looped - 12"/>
              </a:rPr>
              <a:t>misbehave</a:t>
            </a:r>
          </a:p>
          <a:p>
            <a:r>
              <a:rPr lang="en-GB" sz="600">
                <a:solidFill>
                  <a:srgbClr val="000000"/>
                </a:solidFill>
                <a:latin typeface="Twinkl Cursive Looped - 12"/>
              </a:rPr>
              <a:t>misremember</a:t>
            </a:r>
          </a:p>
          <a:p>
            <a:r>
              <a:rPr lang="en-GB" sz="600">
                <a:solidFill>
                  <a:srgbClr val="000000"/>
                </a:solidFill>
                <a:latin typeface="Twinkl Cursive Looped - 12"/>
              </a:rPr>
              <a:t>misread</a:t>
            </a:r>
          </a:p>
          <a:p>
            <a:r>
              <a:rPr lang="en-GB" sz="600">
                <a:solidFill>
                  <a:srgbClr val="000000"/>
                </a:solidFill>
                <a:latin typeface="Twinkl Cursive Looped - 12"/>
              </a:rPr>
              <a:t>mishear</a:t>
            </a:r>
          </a:p>
        </p:txBody>
      </p:sp>
      <p:sp>
        <p:nvSpPr>
          <p:cNvPr id="5" name="TextBox 4">
            <a:hlinkClick r:id="rId2" action="ppaction://hlinkfile"/>
            <a:extLst>
              <a:ext uri="{FF2B5EF4-FFF2-40B4-BE49-F238E27FC236}">
                <a16:creationId xmlns:a16="http://schemas.microsoft.com/office/drawing/2014/main" id="{007EF327-90E4-4673-953E-8404E6D3F32B}"/>
              </a:ext>
            </a:extLst>
          </p:cNvPr>
          <p:cNvSpPr txBox="1"/>
          <p:nvPr/>
        </p:nvSpPr>
        <p:spPr>
          <a:xfrm>
            <a:off x="1104900" y="3098800"/>
            <a:ext cx="1526408" cy="138499"/>
          </a:xfrm>
          <a:prstGeom prst="rect">
            <a:avLst/>
          </a:prstGeom>
          <a:noFill/>
        </p:spPr>
        <p:txBody>
          <a:bodyPr vert="horz" rtlCol="0">
            <a:spAutoFit/>
          </a:bodyPr>
          <a:lstStyle/>
          <a:p>
            <a:r>
              <a:rPr lang="en-GB" sz="300">
                <a:solidFill>
                  <a:srgbClr val="000000"/>
                </a:solidFill>
                <a:latin typeface="Arial - 4"/>
              </a:rPr>
              <a:t>Words to go home Week 2 prefixes mis and re.docx</a:t>
            </a:r>
          </a:p>
        </p:txBody>
      </p:sp>
      <p:sp>
        <p:nvSpPr>
          <p:cNvPr id="6" name="TextBox 5">
            <a:extLst>
              <a:ext uri="{FF2B5EF4-FFF2-40B4-BE49-F238E27FC236}">
                <a16:creationId xmlns:a16="http://schemas.microsoft.com/office/drawing/2014/main" id="{9677F5CA-EBDC-40E6-A9E0-73FD48776694}"/>
              </a:ext>
            </a:extLst>
          </p:cNvPr>
          <p:cNvSpPr txBox="1"/>
          <p:nvPr/>
        </p:nvSpPr>
        <p:spPr>
          <a:xfrm>
            <a:off x="3289300" y="3073400"/>
            <a:ext cx="1446784" cy="369332"/>
          </a:xfrm>
          <a:prstGeom prst="rect">
            <a:avLst/>
          </a:prstGeom>
          <a:noFill/>
        </p:spPr>
        <p:txBody>
          <a:bodyPr vert="horz" rtlCol="0">
            <a:spAutoFit/>
          </a:bodyPr>
          <a:lstStyle/>
          <a:p>
            <a:r>
              <a:rPr lang="en-GB" sz="600">
                <a:solidFill>
                  <a:srgbClr val="000000"/>
                </a:solidFill>
                <a:latin typeface="Twinkl Cursive Looped - 11"/>
              </a:rPr>
              <a:t>Plus: ABC spelling List B to practise for next week (if they've passed list A).</a:t>
            </a:r>
          </a:p>
        </p:txBody>
      </p:sp>
    </p:spTree>
    <p:extLst>
      <p:ext uri="{BB962C8B-B14F-4D97-AF65-F5344CB8AC3E}">
        <p14:creationId xmlns:p14="http://schemas.microsoft.com/office/powerpoint/2010/main" val="288907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62CA5E-2012-4868-A758-05183C46329A}"/>
              </a:ext>
            </a:extLst>
          </p:cNvPr>
          <p:cNvSpPr txBox="1"/>
          <p:nvPr/>
        </p:nvSpPr>
        <p:spPr>
          <a:xfrm>
            <a:off x="571500" y="1244600"/>
            <a:ext cx="8175879" cy="369332"/>
          </a:xfrm>
          <a:prstGeom prst="rect">
            <a:avLst/>
          </a:prstGeom>
          <a:noFill/>
        </p:spPr>
        <p:txBody>
          <a:bodyPr vert="horz" rtlCol="0">
            <a:spAutoFit/>
          </a:bodyPr>
          <a:lstStyle/>
          <a:p>
            <a:r>
              <a:rPr lang="en-GB">
                <a:solidFill>
                  <a:srgbClr val="000000"/>
                </a:solidFill>
                <a:latin typeface="Twinkl Cursive Looped - 36"/>
              </a:rPr>
              <a:t>LO: Teach: </a:t>
            </a:r>
            <a:r>
              <a:rPr lang="en-GB" sz="1100" b="1">
                <a:solidFill>
                  <a:srgbClr val="231F20"/>
                </a:solidFill>
                <a:latin typeface="Twinkl Cursive Looped - 22"/>
              </a:rPr>
              <a:t>Prefixes ‘mis-’ and ‘re-’</a:t>
            </a:r>
          </a:p>
        </p:txBody>
      </p:sp>
      <p:sp>
        <p:nvSpPr>
          <p:cNvPr id="3" name="TextBox 2">
            <a:extLst>
              <a:ext uri="{FF2B5EF4-FFF2-40B4-BE49-F238E27FC236}">
                <a16:creationId xmlns:a16="http://schemas.microsoft.com/office/drawing/2014/main" id="{DE4ABE84-7D5F-4BFA-BF10-88F91F0EA851}"/>
              </a:ext>
            </a:extLst>
          </p:cNvPr>
          <p:cNvSpPr txBox="1"/>
          <p:nvPr/>
        </p:nvSpPr>
        <p:spPr>
          <a:xfrm>
            <a:off x="635000" y="215900"/>
            <a:ext cx="7300925" cy="646331"/>
          </a:xfrm>
          <a:prstGeom prst="rect">
            <a:avLst/>
          </a:prstGeom>
          <a:noFill/>
        </p:spPr>
        <p:txBody>
          <a:bodyPr vert="horz" rtlCol="0">
            <a:spAutoFit/>
          </a:bodyPr>
          <a:lstStyle/>
          <a:p>
            <a:r>
              <a:rPr lang="en-GB">
                <a:solidFill>
                  <a:srgbClr val="000000"/>
                </a:solidFill>
                <a:latin typeface="Twinkl Cursive Looped - 36"/>
              </a:rPr>
              <a:t>Spelling						Week 2/ Lesson 2</a:t>
            </a:r>
          </a:p>
        </p:txBody>
      </p:sp>
      <p:sp>
        <p:nvSpPr>
          <p:cNvPr id="4" name="TextBox 3">
            <a:extLst>
              <a:ext uri="{FF2B5EF4-FFF2-40B4-BE49-F238E27FC236}">
                <a16:creationId xmlns:a16="http://schemas.microsoft.com/office/drawing/2014/main" id="{B7D27BD5-01C0-495D-A672-16378DB6D4E3}"/>
              </a:ext>
            </a:extLst>
          </p:cNvPr>
          <p:cNvSpPr txBox="1"/>
          <p:nvPr/>
        </p:nvSpPr>
        <p:spPr>
          <a:xfrm>
            <a:off x="38100" y="2286000"/>
            <a:ext cx="5283200" cy="707886"/>
          </a:xfrm>
          <a:prstGeom prst="rect">
            <a:avLst/>
          </a:prstGeom>
          <a:noFill/>
        </p:spPr>
        <p:txBody>
          <a:bodyPr vert="horz" rtlCol="0">
            <a:spAutoFit/>
          </a:bodyPr>
          <a:lstStyle/>
          <a:p>
            <a:r>
              <a:rPr lang="en-GB" sz="800">
                <a:solidFill>
                  <a:srgbClr val="231F20"/>
                </a:solidFill>
                <a:latin typeface="Twinkl Cursive Looped - 16"/>
              </a:rPr>
              <a:t>In pairs, create words with ‘mis-’ and ‘re-’ from 3.13 document.</a:t>
            </a:r>
          </a:p>
          <a:p>
            <a:r>
              <a:rPr lang="en-GB" sz="800">
                <a:solidFill>
                  <a:srgbClr val="231F20"/>
                </a:solidFill>
                <a:latin typeface="Twinkl Cursive Looped - 16"/>
              </a:rPr>
              <a:t>What do you think ‘mis-’ and ‘re-’ might mean?</a:t>
            </a:r>
          </a:p>
          <a:p>
            <a:endParaRPr lang="en-GB" sz="800">
              <a:solidFill>
                <a:srgbClr val="231F20"/>
              </a:solidFill>
              <a:latin typeface="Twinkl Cursive Looped - 16"/>
            </a:endParaRPr>
          </a:p>
          <a:p>
            <a:r>
              <a:rPr lang="en-GB" sz="800">
                <a:solidFill>
                  <a:srgbClr val="231F20"/>
                </a:solidFill>
                <a:latin typeface="Twinkl Cursive Looped - 16"/>
              </a:rPr>
              <a:t>Write a root word of your choice down in your spelling jotter. Then write the same root word with the added</a:t>
            </a:r>
          </a:p>
          <a:p>
            <a:r>
              <a:rPr lang="en-GB" sz="800">
                <a:solidFill>
                  <a:srgbClr val="231F20"/>
                </a:solidFill>
                <a:latin typeface="Twinkl Cursive Looped - 16"/>
              </a:rPr>
              <a:t>prefix too. Explain the difference in meaning.</a:t>
            </a:r>
          </a:p>
        </p:txBody>
      </p:sp>
      <p:pic>
        <p:nvPicPr>
          <p:cNvPr id="6" name="Picture 5">
            <a:extLst>
              <a:ext uri="{FF2B5EF4-FFF2-40B4-BE49-F238E27FC236}">
                <a16:creationId xmlns:a16="http://schemas.microsoft.com/office/drawing/2014/main" id="{8C162FF6-59E4-401A-A1A7-AFCD5644B0A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080000" y="1955800"/>
            <a:ext cx="4852289" cy="2360549"/>
          </a:xfrm>
          <a:prstGeom prst="rect">
            <a:avLst/>
          </a:prstGeom>
          <a:solidFill>
            <a:scrgbClr r="0" g="0" b="0">
              <a:alpha val="0"/>
            </a:scrgbClr>
          </a:solidFill>
        </p:spPr>
      </p:pic>
      <p:sp>
        <p:nvSpPr>
          <p:cNvPr id="7" name="TextBox 6">
            <a:hlinkClick r:id="rId3" action="ppaction://hlinkfile"/>
            <a:extLst>
              <a:ext uri="{FF2B5EF4-FFF2-40B4-BE49-F238E27FC236}">
                <a16:creationId xmlns:a16="http://schemas.microsoft.com/office/drawing/2014/main" id="{C8732A90-79EB-4A42-B4E6-066C31968E65}"/>
              </a:ext>
            </a:extLst>
          </p:cNvPr>
          <p:cNvSpPr txBox="1"/>
          <p:nvPr/>
        </p:nvSpPr>
        <p:spPr>
          <a:xfrm>
            <a:off x="8623300" y="1727200"/>
            <a:ext cx="1228452" cy="246221"/>
          </a:xfrm>
          <a:prstGeom prst="rect">
            <a:avLst/>
          </a:prstGeom>
          <a:noFill/>
        </p:spPr>
        <p:txBody>
          <a:bodyPr vert="horz" rtlCol="0">
            <a:spAutoFit/>
          </a:bodyPr>
          <a:lstStyle/>
          <a:p>
            <a:r>
              <a:rPr lang="en-GB" sz="1000">
                <a:solidFill>
                  <a:srgbClr val="000000"/>
                </a:solidFill>
                <a:latin typeface="Arial - 20"/>
              </a:rPr>
              <a:t>3.13.docx</a:t>
            </a:r>
          </a:p>
        </p:txBody>
      </p:sp>
    </p:spTree>
    <p:extLst>
      <p:ext uri="{BB962C8B-B14F-4D97-AF65-F5344CB8AC3E}">
        <p14:creationId xmlns:p14="http://schemas.microsoft.com/office/powerpoint/2010/main" val="104424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0FA17-9B0C-4881-AB2F-FF39B024768B}"/>
              </a:ext>
            </a:extLst>
          </p:cNvPr>
          <p:cNvSpPr txBox="1"/>
          <p:nvPr/>
        </p:nvSpPr>
        <p:spPr>
          <a:xfrm>
            <a:off x="749300" y="2032000"/>
            <a:ext cx="9719691" cy="784830"/>
          </a:xfrm>
          <a:prstGeom prst="rect">
            <a:avLst/>
          </a:prstGeom>
          <a:noFill/>
        </p:spPr>
        <p:txBody>
          <a:bodyPr vert="horz" rtlCol="0">
            <a:spAutoFit/>
          </a:bodyPr>
          <a:lstStyle/>
          <a:p>
            <a:r>
              <a:rPr lang="en-GB" sz="900">
                <a:solidFill>
                  <a:srgbClr val="231F20"/>
                </a:solidFill>
                <a:latin typeface="Twinkl Cursive Looped - 18"/>
              </a:rPr>
              <a:t>In the previous lesson, you created words with the 'mis' and 're' prefixes. </a:t>
            </a:r>
          </a:p>
          <a:p>
            <a:r>
              <a:rPr lang="en-GB" sz="900">
                <a:solidFill>
                  <a:srgbClr val="231F20"/>
                </a:solidFill>
                <a:latin typeface="Twinkl Cursive Looped - 18"/>
              </a:rPr>
              <a:t>Today you are putting those words into sentences. </a:t>
            </a:r>
          </a:p>
          <a:p>
            <a:r>
              <a:rPr lang="en-GB" sz="900">
                <a:solidFill>
                  <a:srgbClr val="231F20"/>
                </a:solidFill>
                <a:latin typeface="Twinkl Cursive Looped - 18"/>
              </a:rPr>
              <a:t>Write then sentences down with your partner.</a:t>
            </a:r>
          </a:p>
          <a:p>
            <a:endParaRPr lang="en-GB" sz="900">
              <a:solidFill>
                <a:srgbClr val="231F20"/>
              </a:solidFill>
              <a:latin typeface="Twinkl Cursive Looped - 18"/>
            </a:endParaRPr>
          </a:p>
          <a:p>
            <a:endParaRPr lang="en-GB" sz="900">
              <a:solidFill>
                <a:srgbClr val="231F20"/>
              </a:solidFill>
              <a:latin typeface="Twinkl Cursive Looped - 18"/>
            </a:endParaRPr>
          </a:p>
        </p:txBody>
      </p:sp>
      <p:sp>
        <p:nvSpPr>
          <p:cNvPr id="3" name="TextBox 2">
            <a:extLst>
              <a:ext uri="{FF2B5EF4-FFF2-40B4-BE49-F238E27FC236}">
                <a16:creationId xmlns:a16="http://schemas.microsoft.com/office/drawing/2014/main" id="{38EAC213-FEF0-4D4A-9CC8-A52CEE292191}"/>
              </a:ext>
            </a:extLst>
          </p:cNvPr>
          <p:cNvSpPr txBox="1"/>
          <p:nvPr/>
        </p:nvSpPr>
        <p:spPr>
          <a:xfrm>
            <a:off x="469900" y="1003300"/>
            <a:ext cx="8175879" cy="369332"/>
          </a:xfrm>
          <a:prstGeom prst="rect">
            <a:avLst/>
          </a:prstGeom>
          <a:noFill/>
        </p:spPr>
        <p:txBody>
          <a:bodyPr vert="horz" rtlCol="0">
            <a:spAutoFit/>
          </a:bodyPr>
          <a:lstStyle/>
          <a:p>
            <a:r>
              <a:rPr lang="en-GB">
                <a:solidFill>
                  <a:srgbClr val="000000"/>
                </a:solidFill>
                <a:latin typeface="Twinkl Cursive Looped - 36"/>
              </a:rPr>
              <a:t>LO: Practise: </a:t>
            </a:r>
            <a:r>
              <a:rPr lang="en-GB" sz="1100" b="1">
                <a:solidFill>
                  <a:srgbClr val="231F20"/>
                </a:solidFill>
                <a:latin typeface="Twinkl Cursive Looped - 22"/>
              </a:rPr>
              <a:t>Prefixes ‘mis-’ and ‘re-’</a:t>
            </a:r>
          </a:p>
        </p:txBody>
      </p:sp>
      <p:sp>
        <p:nvSpPr>
          <p:cNvPr id="4" name="TextBox 3">
            <a:extLst>
              <a:ext uri="{FF2B5EF4-FFF2-40B4-BE49-F238E27FC236}">
                <a16:creationId xmlns:a16="http://schemas.microsoft.com/office/drawing/2014/main" id="{E46CD158-C04A-4FDC-B0BE-A5283189CB2C}"/>
              </a:ext>
            </a:extLst>
          </p:cNvPr>
          <p:cNvSpPr txBox="1"/>
          <p:nvPr/>
        </p:nvSpPr>
        <p:spPr>
          <a:xfrm>
            <a:off x="596900" y="88900"/>
            <a:ext cx="7289952" cy="646331"/>
          </a:xfrm>
          <a:prstGeom prst="rect">
            <a:avLst/>
          </a:prstGeom>
          <a:noFill/>
        </p:spPr>
        <p:txBody>
          <a:bodyPr vert="horz" rtlCol="0">
            <a:spAutoFit/>
          </a:bodyPr>
          <a:lstStyle/>
          <a:p>
            <a:r>
              <a:rPr lang="en-GB">
                <a:solidFill>
                  <a:srgbClr val="000000"/>
                </a:solidFill>
                <a:latin typeface="Twinkl Cursive Looped - 36"/>
              </a:rPr>
              <a:t>Spelling						Week 2/ Lesson 3</a:t>
            </a:r>
          </a:p>
        </p:txBody>
      </p:sp>
    </p:spTree>
    <p:extLst>
      <p:ext uri="{BB962C8B-B14F-4D97-AF65-F5344CB8AC3E}">
        <p14:creationId xmlns:p14="http://schemas.microsoft.com/office/powerpoint/2010/main" val="321519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806246-80BF-4C41-855E-9604DAFF6F82}"/>
              </a:ext>
            </a:extLst>
          </p:cNvPr>
          <p:cNvSpPr txBox="1"/>
          <p:nvPr/>
        </p:nvSpPr>
        <p:spPr>
          <a:xfrm>
            <a:off x="431800" y="431800"/>
            <a:ext cx="8175879" cy="369332"/>
          </a:xfrm>
          <a:prstGeom prst="rect">
            <a:avLst/>
          </a:prstGeom>
          <a:noFill/>
        </p:spPr>
        <p:txBody>
          <a:bodyPr vert="horz" rtlCol="0">
            <a:spAutoFit/>
          </a:bodyPr>
          <a:lstStyle/>
          <a:p>
            <a:r>
              <a:rPr lang="en-GB">
                <a:solidFill>
                  <a:srgbClr val="000000"/>
                </a:solidFill>
                <a:latin typeface="Twinkl Cursive Looped - 36"/>
              </a:rPr>
              <a:t>LO: Apply: </a:t>
            </a:r>
            <a:r>
              <a:rPr lang="en-GB" sz="1100" b="1">
                <a:solidFill>
                  <a:srgbClr val="231F20"/>
                </a:solidFill>
                <a:latin typeface="Twinkl Cursive Looped - 22"/>
              </a:rPr>
              <a:t>Prefixes ‘mis-’ and ‘re-’</a:t>
            </a:r>
          </a:p>
        </p:txBody>
      </p:sp>
      <p:sp>
        <p:nvSpPr>
          <p:cNvPr id="3" name="TextBox 2">
            <a:extLst>
              <a:ext uri="{FF2B5EF4-FFF2-40B4-BE49-F238E27FC236}">
                <a16:creationId xmlns:a16="http://schemas.microsoft.com/office/drawing/2014/main" id="{BD5DF4B7-AF9E-4F5E-9312-95A5757BA36E}"/>
              </a:ext>
            </a:extLst>
          </p:cNvPr>
          <p:cNvSpPr txBox="1"/>
          <p:nvPr/>
        </p:nvSpPr>
        <p:spPr>
          <a:xfrm>
            <a:off x="546100" y="1587500"/>
            <a:ext cx="9334500" cy="1323439"/>
          </a:xfrm>
          <a:prstGeom prst="rect">
            <a:avLst/>
          </a:prstGeom>
          <a:noFill/>
        </p:spPr>
        <p:txBody>
          <a:bodyPr vert="horz" rtlCol="0">
            <a:spAutoFit/>
          </a:bodyPr>
          <a:lstStyle/>
          <a:p>
            <a:r>
              <a:rPr lang="en-GB" sz="1000">
                <a:solidFill>
                  <a:srgbClr val="231F20"/>
                </a:solidFill>
                <a:latin typeface="Twinkl Cursive Looped - 20"/>
              </a:rPr>
              <a:t>Where could you add the prefixes ‘mis-’ or ‘re-’ </a:t>
            </a:r>
          </a:p>
          <a:p>
            <a:r>
              <a:rPr lang="en-GB" sz="1000">
                <a:solidFill>
                  <a:srgbClr val="231F20"/>
                </a:solidFill>
                <a:latin typeface="Twinkl Cursive Looped - 20"/>
              </a:rPr>
              <a:t>to make these sentences mean the opposite?</a:t>
            </a:r>
          </a:p>
          <a:p>
            <a:endParaRPr lang="en-GB" sz="1000">
              <a:solidFill>
                <a:srgbClr val="231F20"/>
              </a:solidFill>
              <a:latin typeface="Twinkl Cursive Looped - 20"/>
            </a:endParaRPr>
          </a:p>
          <a:p>
            <a:r>
              <a:rPr lang="en-GB" sz="1000">
                <a:solidFill>
                  <a:srgbClr val="231F20"/>
                </a:solidFill>
                <a:latin typeface="Twinkl Cursive Looped - 20"/>
              </a:rPr>
              <a:t>		</a:t>
            </a:r>
            <a:r>
              <a:rPr lang="en-GB" sz="1000" i="1">
                <a:solidFill>
                  <a:srgbClr val="231F20"/>
                </a:solidFill>
                <a:latin typeface="Twinkl Cursive Looped - 20"/>
              </a:rPr>
              <a:t>The boy behaved as he played his video. </a:t>
            </a:r>
          </a:p>
          <a:p>
            <a:endParaRPr lang="en-GB" sz="1000" i="1">
              <a:solidFill>
                <a:srgbClr val="231F20"/>
              </a:solidFill>
              <a:latin typeface="Twinkl Cursive Looped - 20"/>
            </a:endParaRPr>
          </a:p>
          <a:p>
            <a:r>
              <a:rPr lang="en-GB" sz="1000" i="1">
                <a:solidFill>
                  <a:srgbClr val="231F20"/>
                </a:solidFill>
                <a:latin typeface="Twinkl Cursive Looped - 20"/>
              </a:rPr>
              <a:t>		He heard what his teacher had said.</a:t>
            </a:r>
          </a:p>
          <a:p>
            <a:endParaRPr lang="en-GB" sz="1000" i="1">
              <a:solidFill>
                <a:srgbClr val="231F20"/>
              </a:solidFill>
              <a:latin typeface="Twinkl Cursive Looped - 20"/>
            </a:endParaRPr>
          </a:p>
          <a:p>
            <a:endParaRPr lang="en-GB" sz="1000" i="1">
              <a:solidFill>
                <a:srgbClr val="231F20"/>
              </a:solidFill>
              <a:latin typeface="Twinkl Cursive Looped - 20"/>
            </a:endParaRPr>
          </a:p>
        </p:txBody>
      </p:sp>
    </p:spTree>
    <p:extLst>
      <p:ext uri="{BB962C8B-B14F-4D97-AF65-F5344CB8AC3E}">
        <p14:creationId xmlns:p14="http://schemas.microsoft.com/office/powerpoint/2010/main" val="403515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E7157-FAB7-4497-B1AB-F2094910A37D}"/>
              </a:ext>
            </a:extLst>
          </p:cNvPr>
          <p:cNvSpPr txBox="1"/>
          <p:nvPr/>
        </p:nvSpPr>
        <p:spPr>
          <a:xfrm>
            <a:off x="215900" y="1028700"/>
            <a:ext cx="10553700" cy="584775"/>
          </a:xfrm>
          <a:prstGeom prst="rect">
            <a:avLst/>
          </a:prstGeom>
          <a:noFill/>
        </p:spPr>
        <p:txBody>
          <a:bodyPr vert="horz" rtlCol="0">
            <a:spAutoFit/>
          </a:bodyPr>
          <a:lstStyle/>
          <a:p>
            <a:r>
              <a:rPr lang="en-GB">
                <a:solidFill>
                  <a:srgbClr val="000000"/>
                </a:solidFill>
                <a:latin typeface="Twinkl Cursive Looped - 36"/>
              </a:rPr>
              <a:t>LO: </a:t>
            </a:r>
            <a:r>
              <a:rPr lang="en-GB" sz="1400" b="1">
                <a:solidFill>
                  <a:srgbClr val="000000"/>
                </a:solidFill>
                <a:latin typeface="Twinkl Cursive Looped - 28"/>
              </a:rPr>
              <a:t>Spelling test on previous week’s words and ABC words.</a:t>
            </a:r>
          </a:p>
          <a:p>
            <a:r>
              <a:rPr lang="en-GB" sz="1400" b="1">
                <a:solidFill>
                  <a:srgbClr val="000000"/>
                </a:solidFill>
                <a:latin typeface="Twinkl Cursive Looped - 28"/>
              </a:rPr>
              <a:t>(</a:t>
            </a:r>
            <a:r>
              <a:rPr lang="en-GB" sz="800" b="1">
                <a:solidFill>
                  <a:srgbClr val="000000"/>
                </a:solidFill>
                <a:latin typeface="Twinkl Cursive Looped - 16"/>
              </a:rPr>
              <a:t>plus giving new words out)</a:t>
            </a:r>
            <a:r>
              <a:rPr lang="en-GB" sz="800" b="1">
                <a:solidFill>
                  <a:srgbClr val="000000"/>
                </a:solidFill>
                <a:latin typeface="Arial - 16"/>
              </a:rPr>
              <a:t> </a:t>
            </a:r>
          </a:p>
        </p:txBody>
      </p:sp>
      <p:sp>
        <p:nvSpPr>
          <p:cNvPr id="3" name="TextBox 2">
            <a:extLst>
              <a:ext uri="{FF2B5EF4-FFF2-40B4-BE49-F238E27FC236}">
                <a16:creationId xmlns:a16="http://schemas.microsoft.com/office/drawing/2014/main" id="{1560FB7D-2264-4EB3-92E8-8E34C317E919}"/>
              </a:ext>
            </a:extLst>
          </p:cNvPr>
          <p:cNvSpPr txBox="1"/>
          <p:nvPr/>
        </p:nvSpPr>
        <p:spPr>
          <a:xfrm>
            <a:off x="1155700" y="215900"/>
            <a:ext cx="7222744" cy="646331"/>
          </a:xfrm>
          <a:prstGeom prst="rect">
            <a:avLst/>
          </a:prstGeom>
          <a:noFill/>
        </p:spPr>
        <p:txBody>
          <a:bodyPr vert="horz" rtlCol="0">
            <a:spAutoFit/>
          </a:bodyPr>
          <a:lstStyle/>
          <a:p>
            <a:r>
              <a:rPr lang="en-GB">
                <a:solidFill>
                  <a:srgbClr val="000000"/>
                </a:solidFill>
                <a:latin typeface="Twinkl Cursive Looped - 36"/>
              </a:rPr>
              <a:t>Spelling						Week 3/ Lesson 1</a:t>
            </a:r>
          </a:p>
        </p:txBody>
      </p:sp>
      <p:sp>
        <p:nvSpPr>
          <p:cNvPr id="4" name="TextBox 3">
            <a:extLst>
              <a:ext uri="{FF2B5EF4-FFF2-40B4-BE49-F238E27FC236}">
                <a16:creationId xmlns:a16="http://schemas.microsoft.com/office/drawing/2014/main" id="{B7F39552-2A6F-49C0-A02B-4EDB437163C2}"/>
              </a:ext>
            </a:extLst>
          </p:cNvPr>
          <p:cNvSpPr txBox="1"/>
          <p:nvPr/>
        </p:nvSpPr>
        <p:spPr>
          <a:xfrm>
            <a:off x="508000" y="2438400"/>
            <a:ext cx="1032980" cy="1077218"/>
          </a:xfrm>
          <a:prstGeom prst="rect">
            <a:avLst/>
          </a:prstGeom>
          <a:noFill/>
        </p:spPr>
        <p:txBody>
          <a:bodyPr vert="horz" rtlCol="0">
            <a:spAutoFit/>
          </a:bodyPr>
          <a:lstStyle/>
          <a:p>
            <a:r>
              <a:rPr lang="en-GB" sz="400" i="1" u="sng">
                <a:solidFill>
                  <a:srgbClr val="000000"/>
                </a:solidFill>
                <a:latin typeface="Twinkl Cursive Looped - 7"/>
              </a:rPr>
              <a:t>The /I/ sound spelt ‘y’ </a:t>
            </a:r>
          </a:p>
          <a:p>
            <a:r>
              <a:rPr lang="en-GB" sz="400" i="1" u="sng">
                <a:solidFill>
                  <a:srgbClr val="000000"/>
                </a:solidFill>
                <a:latin typeface="Twinkl Cursive Looped - 7"/>
              </a:rPr>
              <a:t>g</a:t>
            </a:r>
            <a:r>
              <a:rPr lang="en-GB" sz="600">
                <a:solidFill>
                  <a:srgbClr val="000000"/>
                </a:solidFill>
                <a:latin typeface="Twinkl Cursive Looped - 12"/>
              </a:rPr>
              <a:t>ym</a:t>
            </a:r>
          </a:p>
          <a:p>
            <a:r>
              <a:rPr lang="en-GB" sz="600">
                <a:solidFill>
                  <a:srgbClr val="000000"/>
                </a:solidFill>
                <a:latin typeface="Twinkl Cursive Looped - 12"/>
              </a:rPr>
              <a:t>cygnet</a:t>
            </a:r>
          </a:p>
          <a:p>
            <a:r>
              <a:rPr lang="en-GB" sz="600">
                <a:solidFill>
                  <a:srgbClr val="000000"/>
                </a:solidFill>
                <a:latin typeface="Twinkl Cursive Looped - 12"/>
              </a:rPr>
              <a:t>myth</a:t>
            </a:r>
          </a:p>
          <a:p>
            <a:r>
              <a:rPr lang="en-GB" sz="600">
                <a:solidFill>
                  <a:srgbClr val="000000"/>
                </a:solidFill>
                <a:latin typeface="Twinkl Cursive Looped - 12"/>
              </a:rPr>
              <a:t>pyramid</a:t>
            </a:r>
          </a:p>
          <a:p>
            <a:r>
              <a:rPr lang="en-GB" sz="600">
                <a:solidFill>
                  <a:srgbClr val="000000"/>
                </a:solidFill>
                <a:latin typeface="Twinkl Cursive Looped - 12"/>
              </a:rPr>
              <a:t>mystery</a:t>
            </a:r>
          </a:p>
          <a:p>
            <a:r>
              <a:rPr lang="en-GB" sz="600">
                <a:solidFill>
                  <a:srgbClr val="000000"/>
                </a:solidFill>
                <a:latin typeface="Twinkl Cursive Looped - 12"/>
              </a:rPr>
              <a:t>Egypt</a:t>
            </a:r>
          </a:p>
          <a:p>
            <a:r>
              <a:rPr lang="en-GB" sz="600">
                <a:solidFill>
                  <a:srgbClr val="000000"/>
                </a:solidFill>
                <a:latin typeface="Twinkl Cursive Looped - 12"/>
              </a:rPr>
              <a:t>symbol</a:t>
            </a:r>
          </a:p>
          <a:p>
            <a:r>
              <a:rPr lang="en-GB" sz="600">
                <a:solidFill>
                  <a:srgbClr val="000000"/>
                </a:solidFill>
                <a:latin typeface="Twinkl Cursive Looped - 12"/>
              </a:rPr>
              <a:t>mystic</a:t>
            </a:r>
          </a:p>
          <a:p>
            <a:r>
              <a:rPr lang="en-GB" sz="600">
                <a:solidFill>
                  <a:srgbClr val="000000"/>
                </a:solidFill>
                <a:latin typeface="Twinkl Cursive Looped - 12"/>
              </a:rPr>
              <a:t>dynasty</a:t>
            </a:r>
          </a:p>
          <a:p>
            <a:r>
              <a:rPr lang="en-GB" sz="600">
                <a:solidFill>
                  <a:srgbClr val="000000"/>
                </a:solidFill>
                <a:latin typeface="Twinkl Cursive Looped - 12"/>
              </a:rPr>
              <a:t>synonym</a:t>
            </a:r>
          </a:p>
        </p:txBody>
      </p:sp>
      <p:sp>
        <p:nvSpPr>
          <p:cNvPr id="5" name="TextBox 4">
            <a:hlinkClick r:id="rId2" action="ppaction://hlinkfile"/>
            <a:extLst>
              <a:ext uri="{FF2B5EF4-FFF2-40B4-BE49-F238E27FC236}">
                <a16:creationId xmlns:a16="http://schemas.microsoft.com/office/drawing/2014/main" id="{D9E4B28C-D557-4212-879E-05CF2667AD47}"/>
              </a:ext>
            </a:extLst>
          </p:cNvPr>
          <p:cNvSpPr txBox="1"/>
          <p:nvPr/>
        </p:nvSpPr>
        <p:spPr>
          <a:xfrm>
            <a:off x="1397000" y="3225800"/>
            <a:ext cx="1570103" cy="138499"/>
          </a:xfrm>
          <a:prstGeom prst="rect">
            <a:avLst/>
          </a:prstGeom>
          <a:noFill/>
        </p:spPr>
        <p:txBody>
          <a:bodyPr vert="horz" rtlCol="0">
            <a:spAutoFit/>
          </a:bodyPr>
          <a:lstStyle/>
          <a:p>
            <a:r>
              <a:rPr lang="en-GB" sz="300">
                <a:solidFill>
                  <a:srgbClr val="000000"/>
                </a:solidFill>
                <a:latin typeface="Arial - 5"/>
              </a:rPr>
              <a:t>Words to go home Week 3 the i sound spelt y.docx</a:t>
            </a:r>
          </a:p>
        </p:txBody>
      </p:sp>
      <p:sp>
        <p:nvSpPr>
          <p:cNvPr id="6" name="TextBox 5">
            <a:extLst>
              <a:ext uri="{FF2B5EF4-FFF2-40B4-BE49-F238E27FC236}">
                <a16:creationId xmlns:a16="http://schemas.microsoft.com/office/drawing/2014/main" id="{C17A193E-72ED-489E-A44F-B0B6F4CC1A0C}"/>
              </a:ext>
            </a:extLst>
          </p:cNvPr>
          <p:cNvSpPr txBox="1"/>
          <p:nvPr/>
        </p:nvSpPr>
        <p:spPr>
          <a:xfrm>
            <a:off x="3200400" y="2984500"/>
            <a:ext cx="1446784" cy="369332"/>
          </a:xfrm>
          <a:prstGeom prst="rect">
            <a:avLst/>
          </a:prstGeom>
          <a:noFill/>
        </p:spPr>
        <p:txBody>
          <a:bodyPr vert="horz" rtlCol="0">
            <a:spAutoFit/>
          </a:bodyPr>
          <a:lstStyle/>
          <a:p>
            <a:r>
              <a:rPr lang="en-GB" sz="600">
                <a:solidFill>
                  <a:srgbClr val="000000"/>
                </a:solidFill>
                <a:latin typeface="Twinkl Cursive Looped - 11"/>
              </a:rPr>
              <a:t>Plus: ABC spelling List C to practise for next week (if they've passed list A and B).</a:t>
            </a:r>
          </a:p>
        </p:txBody>
      </p:sp>
    </p:spTree>
    <p:extLst>
      <p:ext uri="{BB962C8B-B14F-4D97-AF65-F5344CB8AC3E}">
        <p14:creationId xmlns:p14="http://schemas.microsoft.com/office/powerpoint/2010/main" val="102381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AC483C-9548-4AC4-9C5A-6756FBB3469D}"/>
              </a:ext>
            </a:extLst>
          </p:cNvPr>
          <p:cNvSpPr txBox="1"/>
          <p:nvPr/>
        </p:nvSpPr>
        <p:spPr>
          <a:xfrm>
            <a:off x="3302000" y="863600"/>
            <a:ext cx="8175879" cy="369332"/>
          </a:xfrm>
          <a:prstGeom prst="rect">
            <a:avLst/>
          </a:prstGeom>
          <a:noFill/>
        </p:spPr>
        <p:txBody>
          <a:bodyPr vert="horz" rtlCol="0">
            <a:spAutoFit/>
          </a:bodyPr>
          <a:lstStyle/>
          <a:p>
            <a:r>
              <a:rPr lang="en-GB">
                <a:solidFill>
                  <a:srgbClr val="000000"/>
                </a:solidFill>
                <a:latin typeface="Twinkl Cursive Looped - 36"/>
              </a:rPr>
              <a:t>LO: </a:t>
            </a:r>
            <a:r>
              <a:rPr lang="en-GB" sz="1300" b="1">
                <a:solidFill>
                  <a:srgbClr val="231F20"/>
                </a:solidFill>
                <a:latin typeface="Twinkl Cursive Looped - 26"/>
              </a:rPr>
              <a:t>Teach: </a:t>
            </a:r>
            <a:r>
              <a:rPr lang="en-GB" sz="1100" b="1">
                <a:solidFill>
                  <a:srgbClr val="231F1F"/>
                </a:solidFill>
                <a:latin typeface="Twinkl Cursive Looped - 22"/>
              </a:rPr>
              <a:t>The /</a:t>
            </a:r>
            <a:r>
              <a:rPr lang="en-GB" sz="1100">
                <a:solidFill>
                  <a:srgbClr val="231F1F"/>
                </a:solidFill>
                <a:latin typeface="Twinkl Cursive Looped - 22"/>
              </a:rPr>
              <a:t>ɪ</a:t>
            </a:r>
            <a:r>
              <a:rPr lang="en-GB" sz="1100" b="1">
                <a:solidFill>
                  <a:srgbClr val="231F1F"/>
                </a:solidFill>
                <a:latin typeface="Twinkl Cursive Looped - 22"/>
              </a:rPr>
              <a:t>/ sound spelt ‘y’</a:t>
            </a:r>
            <a:r>
              <a:rPr lang="en-GB" sz="1100" b="1">
                <a:solidFill>
                  <a:srgbClr val="231F20"/>
                </a:solidFill>
                <a:latin typeface="Twinkl Cursive Looped - 22"/>
              </a:rPr>
              <a:t>  </a:t>
            </a:r>
          </a:p>
        </p:txBody>
      </p:sp>
      <p:sp>
        <p:nvSpPr>
          <p:cNvPr id="3" name="TextBox 2">
            <a:extLst>
              <a:ext uri="{FF2B5EF4-FFF2-40B4-BE49-F238E27FC236}">
                <a16:creationId xmlns:a16="http://schemas.microsoft.com/office/drawing/2014/main" id="{D14D1635-21FA-42B5-9B0F-7AA3E1DCB88C}"/>
              </a:ext>
            </a:extLst>
          </p:cNvPr>
          <p:cNvSpPr txBox="1"/>
          <p:nvPr/>
        </p:nvSpPr>
        <p:spPr>
          <a:xfrm>
            <a:off x="965200" y="203200"/>
            <a:ext cx="7289953" cy="646331"/>
          </a:xfrm>
          <a:prstGeom prst="rect">
            <a:avLst/>
          </a:prstGeom>
          <a:noFill/>
        </p:spPr>
        <p:txBody>
          <a:bodyPr vert="horz" rtlCol="0">
            <a:spAutoFit/>
          </a:bodyPr>
          <a:lstStyle/>
          <a:p>
            <a:r>
              <a:rPr lang="en-GB">
                <a:solidFill>
                  <a:srgbClr val="000000"/>
                </a:solidFill>
                <a:latin typeface="Twinkl Cursive Looped - 36"/>
              </a:rPr>
              <a:t>Spelling						Week 3/ Lesson 2</a:t>
            </a:r>
          </a:p>
        </p:txBody>
      </p:sp>
      <p:pic>
        <p:nvPicPr>
          <p:cNvPr id="5" name="Picture 4">
            <a:extLst>
              <a:ext uri="{FF2B5EF4-FFF2-40B4-BE49-F238E27FC236}">
                <a16:creationId xmlns:a16="http://schemas.microsoft.com/office/drawing/2014/main" id="{5645A9BD-00DE-4EEA-8E4A-3B68D829C80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7000" y="939800"/>
            <a:ext cx="2899156" cy="3704082"/>
          </a:xfrm>
          <a:prstGeom prst="rect">
            <a:avLst/>
          </a:prstGeom>
          <a:solidFill>
            <a:scrgbClr r="0" g="0" b="0">
              <a:alpha val="0"/>
            </a:scrgbClr>
          </a:solidFill>
        </p:spPr>
      </p:pic>
      <p:sp>
        <p:nvSpPr>
          <p:cNvPr id="6" name="TextBox 5">
            <a:extLst>
              <a:ext uri="{FF2B5EF4-FFF2-40B4-BE49-F238E27FC236}">
                <a16:creationId xmlns:a16="http://schemas.microsoft.com/office/drawing/2014/main" id="{6DA3BBE0-0ABF-40C0-B1AB-01700AD77D66}"/>
              </a:ext>
            </a:extLst>
          </p:cNvPr>
          <p:cNvSpPr txBox="1"/>
          <p:nvPr/>
        </p:nvSpPr>
        <p:spPr>
          <a:xfrm>
            <a:off x="3479800" y="2273300"/>
            <a:ext cx="3181045" cy="230832"/>
          </a:xfrm>
          <a:prstGeom prst="rect">
            <a:avLst/>
          </a:prstGeom>
          <a:noFill/>
        </p:spPr>
        <p:txBody>
          <a:bodyPr vert="horz" rtlCol="0">
            <a:spAutoFit/>
          </a:bodyPr>
          <a:lstStyle/>
          <a:p>
            <a:r>
              <a:rPr lang="en-GB" sz="900">
                <a:solidFill>
                  <a:srgbClr val="231F20"/>
                </a:solidFill>
                <a:latin typeface="Twinkl Cursive Looped - 18"/>
              </a:rPr>
              <a:t>Identify the words as a class.</a:t>
            </a:r>
          </a:p>
        </p:txBody>
      </p:sp>
      <p:sp>
        <p:nvSpPr>
          <p:cNvPr id="7" name="TextBox 6">
            <a:hlinkClick r:id="rId3" action="ppaction://hlinkfile"/>
            <a:extLst>
              <a:ext uri="{FF2B5EF4-FFF2-40B4-BE49-F238E27FC236}">
                <a16:creationId xmlns:a16="http://schemas.microsoft.com/office/drawing/2014/main" id="{7DBBDD91-7753-4169-BDEA-AB72F5BE6DB8}"/>
              </a:ext>
            </a:extLst>
          </p:cNvPr>
          <p:cNvSpPr txBox="1"/>
          <p:nvPr/>
        </p:nvSpPr>
        <p:spPr>
          <a:xfrm>
            <a:off x="2349500" y="1028700"/>
            <a:ext cx="392615" cy="138499"/>
          </a:xfrm>
          <a:prstGeom prst="rect">
            <a:avLst/>
          </a:prstGeom>
          <a:noFill/>
        </p:spPr>
        <p:txBody>
          <a:bodyPr vert="horz" rtlCol="0">
            <a:spAutoFit/>
          </a:bodyPr>
          <a:lstStyle/>
          <a:p>
            <a:r>
              <a:rPr lang="en-GB" sz="300">
                <a:solidFill>
                  <a:srgbClr val="000000"/>
                </a:solidFill>
                <a:latin typeface="Arial - 4"/>
              </a:rPr>
              <a:t>3.14.docx</a:t>
            </a:r>
          </a:p>
        </p:txBody>
      </p:sp>
      <p:sp>
        <p:nvSpPr>
          <p:cNvPr id="8" name="TextBox 7">
            <a:extLst>
              <a:ext uri="{FF2B5EF4-FFF2-40B4-BE49-F238E27FC236}">
                <a16:creationId xmlns:a16="http://schemas.microsoft.com/office/drawing/2014/main" id="{60A3684A-5C8C-45C6-877C-880F5B5E697F}"/>
              </a:ext>
            </a:extLst>
          </p:cNvPr>
          <p:cNvSpPr txBox="1"/>
          <p:nvPr/>
        </p:nvSpPr>
        <p:spPr>
          <a:xfrm>
            <a:off x="3606800" y="3708400"/>
            <a:ext cx="4783533" cy="369332"/>
          </a:xfrm>
          <a:prstGeom prst="rect">
            <a:avLst/>
          </a:prstGeom>
          <a:noFill/>
        </p:spPr>
        <p:txBody>
          <a:bodyPr vert="horz" rtlCol="0">
            <a:spAutoFit/>
          </a:bodyPr>
          <a:lstStyle/>
          <a:p>
            <a:r>
              <a:rPr lang="en-GB" sz="900">
                <a:solidFill>
                  <a:srgbClr val="231F20"/>
                </a:solidFill>
                <a:latin typeface="Twinkl Cursive Looped - 18"/>
              </a:rPr>
              <a:t>(Answers: </a:t>
            </a:r>
          </a:p>
          <a:p>
            <a:r>
              <a:rPr lang="en-GB" sz="900">
                <a:solidFill>
                  <a:srgbClr val="231F20"/>
                </a:solidFill>
                <a:latin typeface="Twinkl Cursive Looped - 18"/>
              </a:rPr>
              <a:t>gym, cygnet, myth, pyramid, mystery, Egypt)</a:t>
            </a:r>
          </a:p>
        </p:txBody>
      </p:sp>
    </p:spTree>
    <p:extLst>
      <p:ext uri="{BB962C8B-B14F-4D97-AF65-F5344CB8AC3E}">
        <p14:creationId xmlns:p14="http://schemas.microsoft.com/office/powerpoint/2010/main" val="123475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7EE2F-8BC7-486D-8808-126FD1367CEE}"/>
              </a:ext>
            </a:extLst>
          </p:cNvPr>
          <p:cNvSpPr txBox="1"/>
          <p:nvPr/>
        </p:nvSpPr>
        <p:spPr>
          <a:xfrm>
            <a:off x="1384300" y="381000"/>
            <a:ext cx="7289953" cy="646331"/>
          </a:xfrm>
          <a:prstGeom prst="rect">
            <a:avLst/>
          </a:prstGeom>
          <a:noFill/>
        </p:spPr>
        <p:txBody>
          <a:bodyPr vert="horz" rtlCol="0">
            <a:spAutoFit/>
          </a:bodyPr>
          <a:lstStyle/>
          <a:p>
            <a:r>
              <a:rPr lang="en-GB">
                <a:solidFill>
                  <a:srgbClr val="000000"/>
                </a:solidFill>
                <a:latin typeface="Twinkl Cursive Looped - 36"/>
              </a:rPr>
              <a:t>Spelling						Week 3/ Lesson 2</a:t>
            </a:r>
          </a:p>
        </p:txBody>
      </p:sp>
      <p:sp>
        <p:nvSpPr>
          <p:cNvPr id="3" name="TextBox 2">
            <a:extLst>
              <a:ext uri="{FF2B5EF4-FFF2-40B4-BE49-F238E27FC236}">
                <a16:creationId xmlns:a16="http://schemas.microsoft.com/office/drawing/2014/main" id="{0C6C9B2E-7464-456E-BE50-1EC8D3ADF18D}"/>
              </a:ext>
            </a:extLst>
          </p:cNvPr>
          <p:cNvSpPr txBox="1"/>
          <p:nvPr/>
        </p:nvSpPr>
        <p:spPr>
          <a:xfrm>
            <a:off x="3568700" y="2222500"/>
            <a:ext cx="6248400" cy="1169551"/>
          </a:xfrm>
          <a:prstGeom prst="rect">
            <a:avLst/>
          </a:prstGeom>
          <a:noFill/>
        </p:spPr>
        <p:txBody>
          <a:bodyPr vert="horz" rtlCol="0">
            <a:spAutoFit/>
          </a:bodyPr>
          <a:lstStyle/>
          <a:p>
            <a:endParaRPr lang="en-GB"/>
          </a:p>
          <a:p>
            <a:endParaRPr lang="en-GB"/>
          </a:p>
          <a:p>
            <a:r>
              <a:rPr lang="en-GB"/>
              <a:t>Pr</a:t>
            </a:r>
            <a:r>
              <a:rPr lang="en-GB" sz="800">
                <a:solidFill>
                  <a:srgbClr val="231F20"/>
                </a:solidFill>
                <a:latin typeface="Twinkl Cursive Looped - 16"/>
              </a:rPr>
              <a:t>actise writing the words in their spelling jotter, you could also draw a picture if it helps remembering the spelling.</a:t>
            </a:r>
          </a:p>
          <a:p>
            <a:endParaRPr lang="en-GB" sz="800">
              <a:solidFill>
                <a:srgbClr val="231F20"/>
              </a:solidFill>
              <a:latin typeface="Twinkl Cursive Looped - 16"/>
            </a:endParaRPr>
          </a:p>
          <a:p>
            <a:r>
              <a:rPr lang="en-GB" sz="800">
                <a:solidFill>
                  <a:srgbClr val="231F20"/>
                </a:solidFill>
                <a:latin typeface="Twinkl Cursive Looped - 16"/>
              </a:rPr>
              <a:t>Next, cover up the words  and write the words from memory.</a:t>
            </a:r>
          </a:p>
        </p:txBody>
      </p:sp>
      <p:pic>
        <p:nvPicPr>
          <p:cNvPr id="5" name="Picture 4">
            <a:extLst>
              <a:ext uri="{FF2B5EF4-FFF2-40B4-BE49-F238E27FC236}">
                <a16:creationId xmlns:a16="http://schemas.microsoft.com/office/drawing/2014/main" id="{C0349C7D-BD17-4FA9-8530-90DBB265142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93700" y="990600"/>
            <a:ext cx="2899156" cy="3704082"/>
          </a:xfrm>
          <a:prstGeom prst="rect">
            <a:avLst/>
          </a:prstGeom>
          <a:solidFill>
            <a:scrgbClr r="0" g="0" b="0">
              <a:alpha val="0"/>
            </a:scrgbClr>
          </a:solidFill>
        </p:spPr>
      </p:pic>
      <p:sp>
        <p:nvSpPr>
          <p:cNvPr id="6" name="TextBox 5">
            <a:extLst>
              <a:ext uri="{FF2B5EF4-FFF2-40B4-BE49-F238E27FC236}">
                <a16:creationId xmlns:a16="http://schemas.microsoft.com/office/drawing/2014/main" id="{82652EA9-235B-4C54-B858-4634BBF61B99}"/>
              </a:ext>
            </a:extLst>
          </p:cNvPr>
          <p:cNvSpPr txBox="1"/>
          <p:nvPr/>
        </p:nvSpPr>
        <p:spPr>
          <a:xfrm>
            <a:off x="3479800" y="1219200"/>
            <a:ext cx="4584700" cy="461665"/>
          </a:xfrm>
          <a:prstGeom prst="rect">
            <a:avLst/>
          </a:prstGeom>
          <a:noFill/>
        </p:spPr>
        <p:txBody>
          <a:bodyPr vert="horz" rtlCol="0">
            <a:spAutoFit/>
          </a:bodyPr>
          <a:lstStyle/>
          <a:p>
            <a:r>
              <a:rPr lang="en-GB" sz="800">
                <a:solidFill>
                  <a:srgbClr val="231F1F"/>
                </a:solidFill>
                <a:latin typeface="Twinkl Cursive Looped - 16"/>
              </a:rPr>
              <a:t>Try to sound out the words and write them on your white board so that you can read them.</a:t>
            </a:r>
          </a:p>
          <a:p>
            <a:endParaRPr lang="en-GB" sz="800">
              <a:solidFill>
                <a:srgbClr val="231F1F"/>
              </a:solidFill>
              <a:latin typeface="Twinkl Cursive Looped - 16"/>
            </a:endParaRPr>
          </a:p>
          <a:p>
            <a:r>
              <a:rPr lang="en-GB" sz="800">
                <a:solidFill>
                  <a:srgbClr val="231F1F"/>
                </a:solidFill>
                <a:latin typeface="Twinkl Cursive Looped - 16"/>
              </a:rPr>
              <a:t>What do you notice about all these words?</a:t>
            </a:r>
          </a:p>
        </p:txBody>
      </p:sp>
    </p:spTree>
    <p:extLst>
      <p:ext uri="{BB962C8B-B14F-4D97-AF65-F5344CB8AC3E}">
        <p14:creationId xmlns:p14="http://schemas.microsoft.com/office/powerpoint/2010/main" val="80302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C30153-2594-4318-9CB0-2F1948DCB3EC}"/>
              </a:ext>
            </a:extLst>
          </p:cNvPr>
          <p:cNvSpPr txBox="1"/>
          <p:nvPr/>
        </p:nvSpPr>
        <p:spPr>
          <a:xfrm>
            <a:off x="1041400" y="355600"/>
            <a:ext cx="7278981" cy="646331"/>
          </a:xfrm>
          <a:prstGeom prst="rect">
            <a:avLst/>
          </a:prstGeom>
          <a:noFill/>
        </p:spPr>
        <p:txBody>
          <a:bodyPr vert="horz" rtlCol="0">
            <a:spAutoFit/>
          </a:bodyPr>
          <a:lstStyle/>
          <a:p>
            <a:r>
              <a:rPr lang="en-GB">
                <a:solidFill>
                  <a:srgbClr val="000000"/>
                </a:solidFill>
                <a:latin typeface="Twinkl Cursive Looped - 36"/>
              </a:rPr>
              <a:t>Spelling						Week 3/ Lesson 3</a:t>
            </a:r>
          </a:p>
        </p:txBody>
      </p:sp>
      <p:sp>
        <p:nvSpPr>
          <p:cNvPr id="3" name="TextBox 2">
            <a:extLst>
              <a:ext uri="{FF2B5EF4-FFF2-40B4-BE49-F238E27FC236}">
                <a16:creationId xmlns:a16="http://schemas.microsoft.com/office/drawing/2014/main" id="{9DE51B2D-CD8F-48BC-AFF0-8905010FEFB2}"/>
              </a:ext>
            </a:extLst>
          </p:cNvPr>
          <p:cNvSpPr txBox="1"/>
          <p:nvPr/>
        </p:nvSpPr>
        <p:spPr>
          <a:xfrm>
            <a:off x="571500" y="1282700"/>
            <a:ext cx="7301599" cy="369332"/>
          </a:xfrm>
          <a:prstGeom prst="rect">
            <a:avLst/>
          </a:prstGeom>
          <a:noFill/>
        </p:spPr>
        <p:txBody>
          <a:bodyPr vert="horz" rtlCol="0">
            <a:spAutoFit/>
          </a:bodyPr>
          <a:lstStyle/>
          <a:p>
            <a:r>
              <a:rPr lang="en-GB">
                <a:solidFill>
                  <a:srgbClr val="000000"/>
                </a:solidFill>
                <a:latin typeface="Twinkl Cursive Looped - 36"/>
              </a:rPr>
              <a:t>LO: Practise/ Apply</a:t>
            </a:r>
            <a:r>
              <a:rPr lang="en-GB" sz="1300" b="1">
                <a:solidFill>
                  <a:srgbClr val="231F1F"/>
                </a:solidFill>
                <a:latin typeface="Twinkl Cursive Looped - 26"/>
              </a:rPr>
              <a:t>: </a:t>
            </a:r>
            <a:r>
              <a:rPr lang="en-GB" sz="1100" b="1">
                <a:solidFill>
                  <a:srgbClr val="231F1F"/>
                </a:solidFill>
                <a:latin typeface="Twinkl Cursive Looped - 22"/>
              </a:rPr>
              <a:t>The /</a:t>
            </a:r>
            <a:r>
              <a:rPr lang="en-GB" sz="1100">
                <a:solidFill>
                  <a:srgbClr val="231F1F"/>
                </a:solidFill>
                <a:latin typeface="Twinkl Cursive Looped - 22"/>
              </a:rPr>
              <a:t>ɪ</a:t>
            </a:r>
            <a:r>
              <a:rPr lang="en-GB" sz="1100" b="1">
                <a:solidFill>
                  <a:srgbClr val="231F1F"/>
                </a:solidFill>
                <a:latin typeface="Twinkl Cursive Looped - 22"/>
              </a:rPr>
              <a:t>/ sound spelt ‘y’  </a:t>
            </a:r>
          </a:p>
        </p:txBody>
      </p:sp>
      <p:sp>
        <p:nvSpPr>
          <p:cNvPr id="4" name="TextBox 3">
            <a:extLst>
              <a:ext uri="{FF2B5EF4-FFF2-40B4-BE49-F238E27FC236}">
                <a16:creationId xmlns:a16="http://schemas.microsoft.com/office/drawing/2014/main" id="{0F1A2022-E7DB-47D1-854E-DA63FFD94E66}"/>
              </a:ext>
            </a:extLst>
          </p:cNvPr>
          <p:cNvSpPr txBox="1"/>
          <p:nvPr/>
        </p:nvSpPr>
        <p:spPr>
          <a:xfrm>
            <a:off x="2857500" y="2336800"/>
            <a:ext cx="6718300" cy="923330"/>
          </a:xfrm>
          <a:prstGeom prst="rect">
            <a:avLst/>
          </a:prstGeom>
          <a:noFill/>
        </p:spPr>
        <p:txBody>
          <a:bodyPr vert="horz" rtlCol="0">
            <a:spAutoFit/>
          </a:bodyPr>
          <a:lstStyle/>
          <a:p>
            <a:r>
              <a:rPr lang="en-GB" sz="900">
                <a:solidFill>
                  <a:srgbClr val="231F20"/>
                </a:solidFill>
                <a:latin typeface="Twinkl Cursive Looped - 18"/>
              </a:rPr>
              <a:t>Create a sentence based on one of the images and write it.</a:t>
            </a:r>
          </a:p>
          <a:p>
            <a:endParaRPr lang="en-GB" sz="900">
              <a:solidFill>
                <a:srgbClr val="231F20"/>
              </a:solidFill>
              <a:latin typeface="Twinkl Cursive Looped - 18"/>
            </a:endParaRPr>
          </a:p>
          <a:p>
            <a:r>
              <a:rPr lang="en-GB" sz="900">
                <a:solidFill>
                  <a:srgbClr val="231F20"/>
                </a:solidFill>
                <a:latin typeface="Twinkl Cursive Looped - 18"/>
              </a:rPr>
              <a:t>Check the spelling.</a:t>
            </a:r>
          </a:p>
          <a:p>
            <a:endParaRPr lang="en-GB" sz="900">
              <a:solidFill>
                <a:srgbClr val="231F20"/>
              </a:solidFill>
              <a:latin typeface="Twinkl Cursive Looped - 18"/>
            </a:endParaRPr>
          </a:p>
          <a:p>
            <a:r>
              <a:rPr lang="en-GB" sz="900">
                <a:solidFill>
                  <a:srgbClr val="231F20"/>
                </a:solidFill>
                <a:latin typeface="Twinkl Cursive Looped - 18"/>
              </a:rPr>
              <a:t>Do this for at least five words.</a:t>
            </a:r>
          </a:p>
          <a:p>
            <a:endParaRPr lang="en-GB" sz="900">
              <a:solidFill>
                <a:srgbClr val="231F20"/>
              </a:solidFill>
              <a:latin typeface="Twinkl Cursive Looped - 18"/>
            </a:endParaRPr>
          </a:p>
        </p:txBody>
      </p:sp>
      <p:pic>
        <p:nvPicPr>
          <p:cNvPr id="6" name="Picture 5">
            <a:extLst>
              <a:ext uri="{FF2B5EF4-FFF2-40B4-BE49-F238E27FC236}">
                <a16:creationId xmlns:a16="http://schemas.microsoft.com/office/drawing/2014/main" id="{731DC1BD-12A3-4370-A96F-3CDBBB9CE9C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879600"/>
            <a:ext cx="2219960" cy="2846578"/>
          </a:xfrm>
          <a:prstGeom prst="rect">
            <a:avLst/>
          </a:prstGeom>
          <a:solidFill>
            <a:scrgbClr r="0" g="0" b="0">
              <a:alpha val="0"/>
            </a:scrgbClr>
          </a:solidFill>
        </p:spPr>
      </p:pic>
    </p:spTree>
    <p:extLst>
      <p:ext uri="{BB962C8B-B14F-4D97-AF65-F5344CB8AC3E}">
        <p14:creationId xmlns:p14="http://schemas.microsoft.com/office/powerpoint/2010/main" val="312744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840B22-B9CE-412B-A127-22BD6601CBFE}"/>
              </a:ext>
            </a:extLst>
          </p:cNvPr>
          <p:cNvSpPr txBox="1"/>
          <p:nvPr/>
        </p:nvSpPr>
        <p:spPr>
          <a:xfrm>
            <a:off x="1054100" y="393700"/>
            <a:ext cx="7278981" cy="646331"/>
          </a:xfrm>
          <a:prstGeom prst="rect">
            <a:avLst/>
          </a:prstGeom>
          <a:noFill/>
        </p:spPr>
        <p:txBody>
          <a:bodyPr vert="horz" rtlCol="0">
            <a:spAutoFit/>
          </a:bodyPr>
          <a:lstStyle/>
          <a:p>
            <a:r>
              <a:rPr lang="en-GB">
                <a:solidFill>
                  <a:srgbClr val="000000"/>
                </a:solidFill>
                <a:latin typeface="Twinkl Cursive Looped - 36"/>
              </a:rPr>
              <a:t>Spelling						Week 3/ Lesson 3</a:t>
            </a:r>
          </a:p>
        </p:txBody>
      </p:sp>
      <p:sp>
        <p:nvSpPr>
          <p:cNvPr id="3" name="TextBox 2">
            <a:extLst>
              <a:ext uri="{FF2B5EF4-FFF2-40B4-BE49-F238E27FC236}">
                <a16:creationId xmlns:a16="http://schemas.microsoft.com/office/drawing/2014/main" id="{BDED97F9-3075-49EA-9FE3-4A19AD415874}"/>
              </a:ext>
            </a:extLst>
          </p:cNvPr>
          <p:cNvSpPr txBox="1"/>
          <p:nvPr/>
        </p:nvSpPr>
        <p:spPr>
          <a:xfrm>
            <a:off x="508000" y="1270000"/>
            <a:ext cx="9613900" cy="646331"/>
          </a:xfrm>
          <a:prstGeom prst="rect">
            <a:avLst/>
          </a:prstGeom>
          <a:noFill/>
        </p:spPr>
        <p:txBody>
          <a:bodyPr vert="horz" rtlCol="0">
            <a:spAutoFit/>
          </a:bodyPr>
          <a:lstStyle/>
          <a:p>
            <a:r>
              <a:rPr lang="en-GB">
                <a:solidFill>
                  <a:srgbClr val="000000"/>
                </a:solidFill>
                <a:latin typeface="Twinkl Cursive Looped - 36"/>
              </a:rPr>
              <a:t>Dictation:</a:t>
            </a:r>
          </a:p>
          <a:p>
            <a:r>
              <a:rPr lang="en-GB">
                <a:solidFill>
                  <a:srgbClr val="000000"/>
                </a:solidFill>
                <a:latin typeface="Twinkl Cursive Looped - 36"/>
              </a:rPr>
              <a:t>Can you write the sentences correctly as  ​your teacher reads them?</a:t>
            </a:r>
          </a:p>
        </p:txBody>
      </p:sp>
      <p:sp>
        <p:nvSpPr>
          <p:cNvPr id="4" name="TextBox 3">
            <a:extLst>
              <a:ext uri="{FF2B5EF4-FFF2-40B4-BE49-F238E27FC236}">
                <a16:creationId xmlns:a16="http://schemas.microsoft.com/office/drawing/2014/main" id="{B611D9C2-452F-4B20-8720-19F22AA8DD29}"/>
              </a:ext>
            </a:extLst>
          </p:cNvPr>
          <p:cNvSpPr txBox="1"/>
          <p:nvPr/>
        </p:nvSpPr>
        <p:spPr>
          <a:xfrm>
            <a:off x="139700" y="3708400"/>
            <a:ext cx="9880600" cy="692497"/>
          </a:xfrm>
          <a:prstGeom prst="rect">
            <a:avLst/>
          </a:prstGeom>
          <a:noFill/>
        </p:spPr>
        <p:txBody>
          <a:bodyPr vert="horz" rtlCol="0">
            <a:spAutoFit/>
          </a:bodyPr>
          <a:lstStyle/>
          <a:p>
            <a:r>
              <a:rPr lang="en-GB" sz="1300">
                <a:solidFill>
                  <a:srgbClr val="000000"/>
                </a:solidFill>
                <a:latin typeface="Twinkl Cursive Looped - 26"/>
              </a:rPr>
              <a:t>The mystery of how pyramids were built has been solved.</a:t>
            </a:r>
          </a:p>
          <a:p>
            <a:r>
              <a:rPr lang="en-GB" sz="1300">
                <a:solidFill>
                  <a:srgbClr val="000000"/>
                </a:solidFill>
                <a:latin typeface="Twinkl Cursive Looped - 26"/>
              </a:rPr>
              <a:t>It was a myth that the symbol of the dynasty was a cygnet.</a:t>
            </a:r>
          </a:p>
          <a:p>
            <a:r>
              <a:rPr lang="en-GB" sz="1300">
                <a:solidFill>
                  <a:srgbClr val="000000"/>
                </a:solidFill>
                <a:latin typeface="Twinkl Cursive Looped - 26"/>
              </a:rPr>
              <a:t>If you misbehave in the gym, you’ll have to redo your homework.</a:t>
            </a:r>
          </a:p>
        </p:txBody>
      </p:sp>
      <p:sp>
        <p:nvSpPr>
          <p:cNvPr id="5" name="TextBox 4">
            <a:hlinkClick r:id="rId2" action="ppaction://hlinkfile"/>
            <a:extLst>
              <a:ext uri="{FF2B5EF4-FFF2-40B4-BE49-F238E27FC236}">
                <a16:creationId xmlns:a16="http://schemas.microsoft.com/office/drawing/2014/main" id="{9C27FC07-AF45-4C43-ABE2-F215A0BD204D}"/>
              </a:ext>
            </a:extLst>
          </p:cNvPr>
          <p:cNvSpPr txBox="1"/>
          <p:nvPr/>
        </p:nvSpPr>
        <p:spPr>
          <a:xfrm>
            <a:off x="2260600" y="3187700"/>
            <a:ext cx="1416072" cy="184666"/>
          </a:xfrm>
          <a:prstGeom prst="rect">
            <a:avLst/>
          </a:prstGeom>
          <a:noFill/>
        </p:spPr>
        <p:txBody>
          <a:bodyPr vert="horz" rtlCol="0">
            <a:spAutoFit/>
          </a:bodyPr>
          <a:lstStyle/>
          <a:p>
            <a:r>
              <a:rPr lang="en-GB" sz="600">
                <a:solidFill>
                  <a:srgbClr val="000000"/>
                </a:solidFill>
                <a:latin typeface="Arial - 10"/>
              </a:rPr>
              <a:t>Dictation week 3.docx</a:t>
            </a:r>
          </a:p>
        </p:txBody>
      </p:sp>
    </p:spTree>
    <p:extLst>
      <p:ext uri="{BB962C8B-B14F-4D97-AF65-F5344CB8AC3E}">
        <p14:creationId xmlns:p14="http://schemas.microsoft.com/office/powerpoint/2010/main" val="55343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89389B-D609-43D7-ACF5-D760BFD324AE}"/>
              </a:ext>
            </a:extLst>
          </p:cNvPr>
          <p:cNvSpPr txBox="1"/>
          <p:nvPr/>
        </p:nvSpPr>
        <p:spPr>
          <a:xfrm>
            <a:off x="812800" y="215900"/>
            <a:ext cx="7248347" cy="646331"/>
          </a:xfrm>
          <a:prstGeom prst="rect">
            <a:avLst/>
          </a:prstGeom>
          <a:noFill/>
        </p:spPr>
        <p:txBody>
          <a:bodyPr vert="horz" rtlCol="0">
            <a:spAutoFit/>
          </a:bodyPr>
          <a:lstStyle/>
          <a:p>
            <a:r>
              <a:rPr lang="en-GB">
                <a:solidFill>
                  <a:srgbClr val="000000"/>
                </a:solidFill>
                <a:latin typeface="Twinkl Cursive Looped - 36"/>
              </a:rPr>
              <a:t>Spelling						Week 4/ Lesson 1</a:t>
            </a:r>
          </a:p>
        </p:txBody>
      </p:sp>
      <p:sp>
        <p:nvSpPr>
          <p:cNvPr id="3" name="TextBox 2">
            <a:extLst>
              <a:ext uri="{FF2B5EF4-FFF2-40B4-BE49-F238E27FC236}">
                <a16:creationId xmlns:a16="http://schemas.microsoft.com/office/drawing/2014/main" id="{ACD37E12-F447-40B1-A9D9-08FC2C765E9D}"/>
              </a:ext>
            </a:extLst>
          </p:cNvPr>
          <p:cNvSpPr txBox="1"/>
          <p:nvPr/>
        </p:nvSpPr>
        <p:spPr>
          <a:xfrm>
            <a:off x="127000" y="1143000"/>
            <a:ext cx="10553700" cy="584775"/>
          </a:xfrm>
          <a:prstGeom prst="rect">
            <a:avLst/>
          </a:prstGeom>
          <a:noFill/>
        </p:spPr>
        <p:txBody>
          <a:bodyPr vert="horz" rtlCol="0">
            <a:spAutoFit/>
          </a:bodyPr>
          <a:lstStyle/>
          <a:p>
            <a:r>
              <a:rPr lang="en-GB">
                <a:solidFill>
                  <a:srgbClr val="000000"/>
                </a:solidFill>
                <a:latin typeface="Twinkl Cursive Looped - 36"/>
              </a:rPr>
              <a:t>LO: </a:t>
            </a:r>
            <a:r>
              <a:rPr lang="en-GB" sz="1400" b="1">
                <a:solidFill>
                  <a:srgbClr val="000000"/>
                </a:solidFill>
                <a:latin typeface="Twinkl Cursive Looped - 28"/>
              </a:rPr>
              <a:t>Spelling test on previous week’s words and ABC words.</a:t>
            </a:r>
          </a:p>
          <a:p>
            <a:r>
              <a:rPr lang="en-GB" sz="1400" b="1">
                <a:solidFill>
                  <a:srgbClr val="000000"/>
                </a:solidFill>
                <a:latin typeface="Twinkl Cursive Looped - 28"/>
              </a:rPr>
              <a:t>(</a:t>
            </a:r>
            <a:r>
              <a:rPr lang="en-GB" sz="800" b="1">
                <a:solidFill>
                  <a:srgbClr val="000000"/>
                </a:solidFill>
                <a:latin typeface="Twinkl Cursive Looped - 16"/>
              </a:rPr>
              <a:t>plus giving new words out)</a:t>
            </a:r>
            <a:r>
              <a:rPr lang="en-GB" sz="800" b="1">
                <a:solidFill>
                  <a:srgbClr val="000000"/>
                </a:solidFill>
                <a:latin typeface="Arial - 16"/>
              </a:rPr>
              <a:t> </a:t>
            </a:r>
          </a:p>
        </p:txBody>
      </p:sp>
      <p:sp>
        <p:nvSpPr>
          <p:cNvPr id="4" name="TextBox 3">
            <a:extLst>
              <a:ext uri="{FF2B5EF4-FFF2-40B4-BE49-F238E27FC236}">
                <a16:creationId xmlns:a16="http://schemas.microsoft.com/office/drawing/2014/main" id="{82A93308-BDCC-47C6-AD92-59C704A8AC4D}"/>
              </a:ext>
            </a:extLst>
          </p:cNvPr>
          <p:cNvSpPr txBox="1"/>
          <p:nvPr/>
        </p:nvSpPr>
        <p:spPr>
          <a:xfrm>
            <a:off x="457200" y="2832100"/>
            <a:ext cx="1446784" cy="461665"/>
          </a:xfrm>
          <a:prstGeom prst="rect">
            <a:avLst/>
          </a:prstGeom>
          <a:noFill/>
        </p:spPr>
        <p:txBody>
          <a:bodyPr vert="horz" rtlCol="0">
            <a:spAutoFit/>
          </a:bodyPr>
          <a:lstStyle/>
          <a:p>
            <a:r>
              <a:rPr lang="en-GB" sz="600">
                <a:solidFill>
                  <a:srgbClr val="000000"/>
                </a:solidFill>
                <a:latin typeface="Twinkl Cursive Looped - 11"/>
              </a:rPr>
              <a:t>There's no other list to give out this week than the ABC spelling List D to practise for next week (if they've passed list A, B and C).</a:t>
            </a:r>
          </a:p>
        </p:txBody>
      </p:sp>
    </p:spTree>
    <p:extLst>
      <p:ext uri="{BB962C8B-B14F-4D97-AF65-F5344CB8AC3E}">
        <p14:creationId xmlns:p14="http://schemas.microsoft.com/office/powerpoint/2010/main" val="98388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BE660-EF19-4C9C-8952-26F52C2B8DC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752600" y="5232400"/>
            <a:ext cx="4218813" cy="2219325"/>
          </a:xfrm>
          <a:prstGeom prst="rect">
            <a:avLst/>
          </a:prstGeom>
          <a:solidFill>
            <a:scrgbClr r="0" g="0" b="0">
              <a:alpha val="0"/>
            </a:scrgbClr>
          </a:solidFill>
        </p:spPr>
      </p:pic>
      <p:pic>
        <p:nvPicPr>
          <p:cNvPr id="5" name="Picture 4">
            <a:extLst>
              <a:ext uri="{FF2B5EF4-FFF2-40B4-BE49-F238E27FC236}">
                <a16:creationId xmlns:a16="http://schemas.microsoft.com/office/drawing/2014/main" id="{A30E808E-7D48-41FF-9DAC-5D21EE5A243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75400" y="5251450"/>
            <a:ext cx="3607308" cy="2024380"/>
          </a:xfrm>
          <a:prstGeom prst="rect">
            <a:avLst/>
          </a:prstGeom>
          <a:solidFill>
            <a:scrgbClr r="0" g="0" b="0">
              <a:alpha val="0"/>
            </a:scrgbClr>
          </a:solidFill>
        </p:spPr>
      </p:pic>
      <p:pic>
        <p:nvPicPr>
          <p:cNvPr id="7" name="Picture 6">
            <a:extLst>
              <a:ext uri="{FF2B5EF4-FFF2-40B4-BE49-F238E27FC236}">
                <a16:creationId xmlns:a16="http://schemas.microsoft.com/office/drawing/2014/main" id="{04467882-98AD-45AF-9834-52030D2B86D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96900" y="-533400"/>
            <a:ext cx="7582027" cy="5155438"/>
          </a:xfrm>
          <a:prstGeom prst="rect">
            <a:avLst/>
          </a:prstGeom>
          <a:solidFill>
            <a:scrgbClr r="0" g="0" b="0">
              <a:alpha val="0"/>
            </a:scrgbClr>
          </a:solidFill>
        </p:spPr>
      </p:pic>
      <p:pic>
        <p:nvPicPr>
          <p:cNvPr id="9" name="Picture 8">
            <a:extLst>
              <a:ext uri="{FF2B5EF4-FFF2-40B4-BE49-F238E27FC236}">
                <a16:creationId xmlns:a16="http://schemas.microsoft.com/office/drawing/2014/main" id="{43237A32-8C1D-45BC-B9C7-1C2167DD5B5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350000" y="-838200"/>
            <a:ext cx="3483102" cy="5634863"/>
          </a:xfrm>
          <a:prstGeom prst="rect">
            <a:avLst/>
          </a:prstGeom>
          <a:solidFill>
            <a:scrgbClr r="0" g="0" b="0">
              <a:alpha val="0"/>
            </a:scrgbClr>
          </a:solidFill>
        </p:spPr>
      </p:pic>
      <p:sp>
        <p:nvSpPr>
          <p:cNvPr id="10" name="TextBox 9">
            <a:extLst>
              <a:ext uri="{FF2B5EF4-FFF2-40B4-BE49-F238E27FC236}">
                <a16:creationId xmlns:a16="http://schemas.microsoft.com/office/drawing/2014/main" id="{C589B7C6-5C99-421E-981F-55F207A16A69}"/>
              </a:ext>
            </a:extLst>
          </p:cNvPr>
          <p:cNvSpPr txBox="1"/>
          <p:nvPr/>
        </p:nvSpPr>
        <p:spPr>
          <a:xfrm>
            <a:off x="2921000" y="3670300"/>
            <a:ext cx="2986513" cy="261610"/>
          </a:xfrm>
          <a:prstGeom prst="rect">
            <a:avLst/>
          </a:prstGeom>
          <a:noFill/>
        </p:spPr>
        <p:txBody>
          <a:bodyPr vert="horz" rtlCol="0">
            <a:spAutoFit/>
          </a:bodyPr>
          <a:lstStyle/>
          <a:p>
            <a:r>
              <a:rPr lang="en-GB" sz="1100">
                <a:solidFill>
                  <a:srgbClr val="000000"/>
                </a:solidFill>
                <a:latin typeface="Twinkl Cursive Looped - 23"/>
              </a:rPr>
              <a:t>Revision of phonemes</a:t>
            </a:r>
          </a:p>
        </p:txBody>
      </p:sp>
    </p:spTree>
    <p:extLst>
      <p:ext uri="{BB962C8B-B14F-4D97-AF65-F5344CB8AC3E}">
        <p14:creationId xmlns:p14="http://schemas.microsoft.com/office/powerpoint/2010/main" val="3380787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84762A-744C-4479-A1DC-F421894F7DF2}"/>
              </a:ext>
            </a:extLst>
          </p:cNvPr>
          <p:cNvSpPr txBox="1"/>
          <p:nvPr/>
        </p:nvSpPr>
        <p:spPr>
          <a:xfrm>
            <a:off x="698500" y="266700"/>
            <a:ext cx="7315556" cy="646331"/>
          </a:xfrm>
          <a:prstGeom prst="rect">
            <a:avLst/>
          </a:prstGeom>
          <a:noFill/>
        </p:spPr>
        <p:txBody>
          <a:bodyPr vert="horz" rtlCol="0">
            <a:spAutoFit/>
          </a:bodyPr>
          <a:lstStyle/>
          <a:p>
            <a:r>
              <a:rPr lang="en-GB">
                <a:solidFill>
                  <a:srgbClr val="000000"/>
                </a:solidFill>
                <a:latin typeface="Twinkl Cursive Looped - 36"/>
              </a:rPr>
              <a:t>Spelling						Week 4/ Lesson 2</a:t>
            </a:r>
          </a:p>
        </p:txBody>
      </p:sp>
      <p:sp>
        <p:nvSpPr>
          <p:cNvPr id="3" name="TextBox 2">
            <a:extLst>
              <a:ext uri="{FF2B5EF4-FFF2-40B4-BE49-F238E27FC236}">
                <a16:creationId xmlns:a16="http://schemas.microsoft.com/office/drawing/2014/main" id="{F325D999-0280-44CC-A654-8B48CDB48169}"/>
              </a:ext>
            </a:extLst>
          </p:cNvPr>
          <p:cNvSpPr txBox="1"/>
          <p:nvPr/>
        </p:nvSpPr>
        <p:spPr>
          <a:xfrm>
            <a:off x="558800" y="1219200"/>
            <a:ext cx="9036050" cy="246221"/>
          </a:xfrm>
          <a:prstGeom prst="rect">
            <a:avLst/>
          </a:prstGeom>
          <a:noFill/>
        </p:spPr>
        <p:txBody>
          <a:bodyPr vert="horz" rtlCol="0">
            <a:spAutoFit/>
          </a:bodyPr>
          <a:lstStyle/>
          <a:p>
            <a:r>
              <a:rPr lang="en-GB" sz="1000">
                <a:solidFill>
                  <a:srgbClr val="231F20"/>
                </a:solidFill>
                <a:latin typeface="Twinkl Cursive Looped - 20"/>
              </a:rPr>
              <a:t>LO: Learn: Strategies for learning words: words from</a:t>
            </a:r>
            <a:r>
              <a:rPr lang="en-GB" sz="1000" b="1">
                <a:solidFill>
                  <a:srgbClr val="231F20"/>
                </a:solidFill>
                <a:latin typeface="Twinkl Cursive Looped - 20"/>
              </a:rPr>
              <a:t> </a:t>
            </a:r>
            <a:r>
              <a:rPr lang="en-GB" sz="1000">
                <a:solidFill>
                  <a:srgbClr val="231F20"/>
                </a:solidFill>
                <a:latin typeface="Twinkl Cursive Looped - 20"/>
              </a:rPr>
              <a:t>statutory word list for Years 3 and 4</a:t>
            </a:r>
          </a:p>
        </p:txBody>
      </p:sp>
      <p:sp>
        <p:nvSpPr>
          <p:cNvPr id="4" name="TextBox 3">
            <a:extLst>
              <a:ext uri="{FF2B5EF4-FFF2-40B4-BE49-F238E27FC236}">
                <a16:creationId xmlns:a16="http://schemas.microsoft.com/office/drawing/2014/main" id="{3DA6132B-FF37-4C1E-B685-5591864FFE7A}"/>
              </a:ext>
            </a:extLst>
          </p:cNvPr>
          <p:cNvSpPr txBox="1"/>
          <p:nvPr/>
        </p:nvSpPr>
        <p:spPr>
          <a:xfrm>
            <a:off x="584200" y="2794000"/>
            <a:ext cx="8245551" cy="830997"/>
          </a:xfrm>
          <a:prstGeom prst="rect">
            <a:avLst/>
          </a:prstGeom>
          <a:noFill/>
        </p:spPr>
        <p:txBody>
          <a:bodyPr vert="horz" rtlCol="0">
            <a:spAutoFit/>
          </a:bodyPr>
          <a:lstStyle/>
          <a:p>
            <a:r>
              <a:rPr lang="en-GB" sz="800">
                <a:solidFill>
                  <a:srgbClr val="231F20"/>
                </a:solidFill>
                <a:latin typeface="Twinkl Cursive Looped - 16"/>
              </a:rPr>
              <a:t>Revise the strategy Look, say, cover, write, check.</a:t>
            </a:r>
          </a:p>
          <a:p>
            <a:endParaRPr lang="en-GB" sz="800">
              <a:solidFill>
                <a:srgbClr val="231F20"/>
              </a:solidFill>
              <a:latin typeface="Twinkl Cursive Looped - 16"/>
            </a:endParaRPr>
          </a:p>
          <a:p>
            <a:r>
              <a:rPr lang="en-GB" sz="800">
                <a:solidFill>
                  <a:srgbClr val="231F20"/>
                </a:solidFill>
                <a:latin typeface="Twinkl Cursive Looped - 16"/>
              </a:rPr>
              <a:t>In this lesson, the children practise the ABC list that they are on.</a:t>
            </a:r>
          </a:p>
          <a:p>
            <a:r>
              <a:rPr lang="en-GB" sz="800">
                <a:solidFill>
                  <a:srgbClr val="231F20"/>
                </a:solidFill>
                <a:latin typeface="Twinkl Cursive Looped - 16"/>
              </a:rPr>
              <a:t>Pupils will use Look, say, cover, write, check to learn the spelling of the words on their list.</a:t>
            </a:r>
          </a:p>
          <a:p>
            <a:endParaRPr lang="en-GB" sz="800">
              <a:solidFill>
                <a:srgbClr val="231F20"/>
              </a:solidFill>
              <a:latin typeface="Twinkl Cursive Looped - 16"/>
            </a:endParaRPr>
          </a:p>
          <a:p>
            <a:endParaRPr lang="en-GB" sz="800">
              <a:solidFill>
                <a:srgbClr val="231F20"/>
              </a:solidFill>
              <a:latin typeface="Twinkl Cursive Looped - 16"/>
            </a:endParaRPr>
          </a:p>
        </p:txBody>
      </p:sp>
    </p:spTree>
    <p:extLst>
      <p:ext uri="{BB962C8B-B14F-4D97-AF65-F5344CB8AC3E}">
        <p14:creationId xmlns:p14="http://schemas.microsoft.com/office/powerpoint/2010/main" val="100965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03418-9D83-485D-861D-4B4C78A4D724}"/>
              </a:ext>
            </a:extLst>
          </p:cNvPr>
          <p:cNvSpPr txBox="1"/>
          <p:nvPr/>
        </p:nvSpPr>
        <p:spPr>
          <a:xfrm>
            <a:off x="1143000" y="342900"/>
            <a:ext cx="8877300" cy="923330"/>
          </a:xfrm>
          <a:prstGeom prst="rect">
            <a:avLst/>
          </a:prstGeom>
          <a:noFill/>
        </p:spPr>
        <p:txBody>
          <a:bodyPr vert="horz" rtlCol="0">
            <a:spAutoFit/>
          </a:bodyPr>
          <a:lstStyle/>
          <a:p>
            <a:r>
              <a:rPr lang="en-GB">
                <a:solidFill>
                  <a:srgbClr val="000000"/>
                </a:solidFill>
                <a:latin typeface="Twinkl Cursive Looped - 36"/>
              </a:rPr>
              <a:t>Spelling						Week 4/ Lesson 2</a:t>
            </a:r>
          </a:p>
          <a:p>
            <a:endParaRPr lang="en-GB">
              <a:solidFill>
                <a:srgbClr val="000000"/>
              </a:solidFill>
              <a:latin typeface="Twinkl Cursive Looped - 36"/>
            </a:endParaRPr>
          </a:p>
          <a:p>
            <a:endParaRPr lang="en-GB">
              <a:solidFill>
                <a:srgbClr val="000000"/>
              </a:solidFill>
              <a:latin typeface="Twinkl Cursive Looped - 36"/>
            </a:endParaRPr>
          </a:p>
        </p:txBody>
      </p:sp>
      <p:sp>
        <p:nvSpPr>
          <p:cNvPr id="3" name="TextBox 2">
            <a:extLst>
              <a:ext uri="{FF2B5EF4-FFF2-40B4-BE49-F238E27FC236}">
                <a16:creationId xmlns:a16="http://schemas.microsoft.com/office/drawing/2014/main" id="{2CF50C81-DB8E-4E1E-B0A9-8C1E5B472E9F}"/>
              </a:ext>
            </a:extLst>
          </p:cNvPr>
          <p:cNvSpPr txBox="1"/>
          <p:nvPr/>
        </p:nvSpPr>
        <p:spPr>
          <a:xfrm>
            <a:off x="533400" y="2565400"/>
            <a:ext cx="9321800" cy="707886"/>
          </a:xfrm>
          <a:prstGeom prst="rect">
            <a:avLst/>
          </a:prstGeom>
          <a:noFill/>
        </p:spPr>
        <p:txBody>
          <a:bodyPr vert="horz" rtlCol="0">
            <a:spAutoFit/>
          </a:bodyPr>
          <a:lstStyle/>
          <a:p>
            <a:r>
              <a:rPr lang="en-GB" sz="1000">
                <a:solidFill>
                  <a:srgbClr val="231F20"/>
                </a:solidFill>
                <a:latin typeface="Twinkl Cursive Looped - 20"/>
              </a:rPr>
              <a:t>Pupils to test each other in pairs. </a:t>
            </a:r>
          </a:p>
          <a:p>
            <a:r>
              <a:rPr lang="en-GB" sz="1000">
                <a:solidFill>
                  <a:srgbClr val="231F20"/>
                </a:solidFill>
                <a:latin typeface="Twinkl Cursive Looped - 20"/>
              </a:rPr>
              <a:t>They should use the word lists that they practised yesterday.</a:t>
            </a:r>
          </a:p>
          <a:p>
            <a:endParaRPr lang="en-GB" sz="1000">
              <a:solidFill>
                <a:srgbClr val="231F20"/>
              </a:solidFill>
              <a:latin typeface="Twinkl Cursive Looped - 20"/>
            </a:endParaRPr>
          </a:p>
          <a:p>
            <a:endParaRPr lang="en-GB" sz="1000">
              <a:solidFill>
                <a:srgbClr val="231F20"/>
              </a:solidFill>
              <a:latin typeface="Twinkl Cursive Looped - 20"/>
            </a:endParaRPr>
          </a:p>
        </p:txBody>
      </p:sp>
      <p:sp>
        <p:nvSpPr>
          <p:cNvPr id="4" name="TextBox 3">
            <a:extLst>
              <a:ext uri="{FF2B5EF4-FFF2-40B4-BE49-F238E27FC236}">
                <a16:creationId xmlns:a16="http://schemas.microsoft.com/office/drawing/2014/main" id="{853538A5-B264-4884-A498-B4922D4BE822}"/>
              </a:ext>
            </a:extLst>
          </p:cNvPr>
          <p:cNvSpPr txBox="1"/>
          <p:nvPr/>
        </p:nvSpPr>
        <p:spPr>
          <a:xfrm>
            <a:off x="609600" y="1447800"/>
            <a:ext cx="10135870" cy="246221"/>
          </a:xfrm>
          <a:prstGeom prst="rect">
            <a:avLst/>
          </a:prstGeom>
          <a:noFill/>
        </p:spPr>
        <p:txBody>
          <a:bodyPr vert="horz" rtlCol="0">
            <a:spAutoFit/>
          </a:bodyPr>
          <a:lstStyle/>
          <a:p>
            <a:r>
              <a:rPr lang="en-GB" sz="1000">
                <a:solidFill>
                  <a:srgbClr val="231F1F"/>
                </a:solidFill>
                <a:latin typeface="Twinkl Cursive Looped - 20"/>
              </a:rPr>
              <a:t>LO: Assess: </a:t>
            </a:r>
            <a:r>
              <a:rPr lang="en-GB" sz="1000">
                <a:solidFill>
                  <a:srgbClr val="231F20"/>
                </a:solidFill>
                <a:latin typeface="Twinkl Cursive Looped - 20"/>
              </a:rPr>
              <a:t>Words from statutory spelling lists: pair testing</a:t>
            </a:r>
          </a:p>
        </p:txBody>
      </p:sp>
    </p:spTree>
    <p:extLst>
      <p:ext uri="{BB962C8B-B14F-4D97-AF65-F5344CB8AC3E}">
        <p14:creationId xmlns:p14="http://schemas.microsoft.com/office/powerpoint/2010/main" val="30109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E07479-268E-45BB-9A9F-59275FE71018}"/>
              </a:ext>
            </a:extLst>
          </p:cNvPr>
          <p:cNvSpPr txBox="1"/>
          <p:nvPr/>
        </p:nvSpPr>
        <p:spPr>
          <a:xfrm>
            <a:off x="812800" y="215900"/>
            <a:ext cx="9118600" cy="923330"/>
          </a:xfrm>
          <a:prstGeom prst="rect">
            <a:avLst/>
          </a:prstGeom>
          <a:noFill/>
        </p:spPr>
        <p:txBody>
          <a:bodyPr vert="horz" rtlCol="0">
            <a:spAutoFit/>
          </a:bodyPr>
          <a:lstStyle/>
          <a:p>
            <a:r>
              <a:rPr lang="en-GB">
                <a:solidFill>
                  <a:srgbClr val="000000"/>
                </a:solidFill>
                <a:latin typeface="Twinkl Cursive Looped - 36"/>
              </a:rPr>
              <a:t>Spelling						Week 4/ Lesson 3</a:t>
            </a:r>
          </a:p>
          <a:p>
            <a:r>
              <a:rPr lang="en-GB">
                <a:solidFill>
                  <a:srgbClr val="000000"/>
                </a:solidFill>
                <a:latin typeface="Twinkl Cursive Looped - 36"/>
              </a:rPr>
              <a:t>LO: proofreading</a:t>
            </a:r>
          </a:p>
          <a:p>
            <a:r>
              <a:rPr lang="en-GB">
                <a:solidFill>
                  <a:srgbClr val="000000"/>
                </a:solidFill>
                <a:latin typeface="Twinkl Cursive Looped - 36"/>
              </a:rPr>
              <a:t>W</a:t>
            </a:r>
            <a:r>
              <a:rPr lang="en-GB" sz="1100">
                <a:solidFill>
                  <a:srgbClr val="000000"/>
                </a:solidFill>
                <a:latin typeface="Twinkl Cursive Looped - 22"/>
              </a:rPr>
              <a:t>hat is proofreading and why is it important?</a:t>
            </a:r>
          </a:p>
        </p:txBody>
      </p:sp>
      <p:sp>
        <p:nvSpPr>
          <p:cNvPr id="3" name="TextBox 2">
            <a:hlinkClick r:id="rId2" action="ppaction://hlinkfile"/>
            <a:extLst>
              <a:ext uri="{FF2B5EF4-FFF2-40B4-BE49-F238E27FC236}">
                <a16:creationId xmlns:a16="http://schemas.microsoft.com/office/drawing/2014/main" id="{6880B142-F990-4524-A516-FFD49D3569D4}"/>
              </a:ext>
            </a:extLst>
          </p:cNvPr>
          <p:cNvSpPr txBox="1"/>
          <p:nvPr/>
        </p:nvSpPr>
        <p:spPr>
          <a:xfrm>
            <a:off x="1384300" y="3581400"/>
            <a:ext cx="2202576" cy="138499"/>
          </a:xfrm>
          <a:prstGeom prst="rect">
            <a:avLst/>
          </a:prstGeom>
          <a:noFill/>
        </p:spPr>
        <p:txBody>
          <a:bodyPr vert="horz" rtlCol="0">
            <a:spAutoFit/>
          </a:bodyPr>
          <a:lstStyle/>
          <a:p>
            <a:r>
              <a:rPr lang="en-GB" sz="300">
                <a:solidFill>
                  <a:srgbClr val="000000"/>
                </a:solidFill>
                <a:latin typeface="Arial - 5"/>
              </a:rPr>
              <a:t>Correct-the-spelling--grammar-and-punctuation-week4 lesson 3.docx</a:t>
            </a:r>
          </a:p>
        </p:txBody>
      </p:sp>
      <p:sp>
        <p:nvSpPr>
          <p:cNvPr id="4" name="TextBox 3">
            <a:extLst>
              <a:ext uri="{FF2B5EF4-FFF2-40B4-BE49-F238E27FC236}">
                <a16:creationId xmlns:a16="http://schemas.microsoft.com/office/drawing/2014/main" id="{512FFFD1-70BC-4FDA-AEFF-A879BDB707E0}"/>
              </a:ext>
            </a:extLst>
          </p:cNvPr>
          <p:cNvSpPr txBox="1"/>
          <p:nvPr/>
        </p:nvSpPr>
        <p:spPr>
          <a:xfrm>
            <a:off x="368300" y="2844800"/>
            <a:ext cx="6541060" cy="369332"/>
          </a:xfrm>
          <a:prstGeom prst="rect">
            <a:avLst/>
          </a:prstGeom>
          <a:noFill/>
        </p:spPr>
        <p:txBody>
          <a:bodyPr vert="horz" rtlCol="0">
            <a:spAutoFit/>
          </a:bodyPr>
          <a:lstStyle/>
          <a:p>
            <a:r>
              <a:rPr lang="en-GB" sz="900">
                <a:solidFill>
                  <a:srgbClr val="231F20"/>
                </a:solidFill>
                <a:latin typeface="Twinkl Cursive Looped - 18"/>
              </a:rPr>
              <a:t>Pupils to find the errors in the attached document </a:t>
            </a:r>
          </a:p>
          <a:p>
            <a:r>
              <a:rPr lang="en-GB" sz="900">
                <a:solidFill>
                  <a:srgbClr val="231F20"/>
                </a:solidFill>
                <a:latin typeface="Twinkl Cursive Looped - 18"/>
              </a:rPr>
              <a:t>and write them out correctly with their partner on white boards.</a:t>
            </a:r>
          </a:p>
        </p:txBody>
      </p:sp>
      <p:sp>
        <p:nvSpPr>
          <p:cNvPr id="5" name="TextBox 4">
            <a:extLst>
              <a:ext uri="{FF2B5EF4-FFF2-40B4-BE49-F238E27FC236}">
                <a16:creationId xmlns:a16="http://schemas.microsoft.com/office/drawing/2014/main" id="{CC041513-D31D-469A-A8E7-AC5123922882}"/>
              </a:ext>
            </a:extLst>
          </p:cNvPr>
          <p:cNvSpPr txBox="1"/>
          <p:nvPr/>
        </p:nvSpPr>
        <p:spPr>
          <a:xfrm>
            <a:off x="457200" y="4267200"/>
            <a:ext cx="9563100" cy="461665"/>
          </a:xfrm>
          <a:prstGeom prst="rect">
            <a:avLst/>
          </a:prstGeom>
          <a:noFill/>
        </p:spPr>
        <p:txBody>
          <a:bodyPr vert="horz" rtlCol="0">
            <a:spAutoFit/>
          </a:bodyPr>
          <a:lstStyle/>
          <a:p>
            <a:r>
              <a:rPr lang="en-GB" sz="800">
                <a:solidFill>
                  <a:srgbClr val="231F20"/>
                </a:solidFill>
                <a:latin typeface="Twinkl Cursive Looped - 16"/>
              </a:rPr>
              <a:t>Pupils could check their English books for misspelt words and </a:t>
            </a:r>
          </a:p>
          <a:p>
            <a:r>
              <a:rPr lang="en-GB" sz="800">
                <a:solidFill>
                  <a:srgbClr val="231F20"/>
                </a:solidFill>
                <a:latin typeface="Twinkl Cursive Looped - 16"/>
              </a:rPr>
              <a:t>could practise those misspelt words in their spelling jotters </a:t>
            </a:r>
          </a:p>
          <a:p>
            <a:r>
              <a:rPr lang="en-GB" sz="800">
                <a:solidFill>
                  <a:srgbClr val="231F20"/>
                </a:solidFill>
                <a:latin typeface="Twinkl Cursive Looped - 16"/>
              </a:rPr>
              <a:t>using one of the strategies that they have for learning spellings.</a:t>
            </a:r>
          </a:p>
        </p:txBody>
      </p:sp>
    </p:spTree>
    <p:extLst>
      <p:ext uri="{BB962C8B-B14F-4D97-AF65-F5344CB8AC3E}">
        <p14:creationId xmlns:p14="http://schemas.microsoft.com/office/powerpoint/2010/main" val="168524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7BD3F-F4D2-4834-9A46-741B0925D574}"/>
              </a:ext>
            </a:extLst>
          </p:cNvPr>
          <p:cNvSpPr txBox="1"/>
          <p:nvPr/>
        </p:nvSpPr>
        <p:spPr>
          <a:xfrm>
            <a:off x="127000" y="1092200"/>
            <a:ext cx="10210800" cy="584775"/>
          </a:xfrm>
          <a:prstGeom prst="rect">
            <a:avLst/>
          </a:prstGeom>
          <a:noFill/>
        </p:spPr>
        <p:txBody>
          <a:bodyPr vert="horz" rtlCol="0">
            <a:spAutoFit/>
          </a:bodyPr>
          <a:lstStyle/>
          <a:p>
            <a:r>
              <a:rPr lang="en-GB">
                <a:solidFill>
                  <a:srgbClr val="000000"/>
                </a:solidFill>
                <a:latin typeface="Twinkl Cursive Looped - 36"/>
              </a:rPr>
              <a:t>LO: </a:t>
            </a:r>
            <a:r>
              <a:rPr lang="en-GB" sz="1400" b="1">
                <a:solidFill>
                  <a:srgbClr val="000000"/>
                </a:solidFill>
                <a:latin typeface="Twinkl Cursive Looped - 28"/>
              </a:rPr>
              <a:t>Spelling test on the ABC words.</a:t>
            </a:r>
          </a:p>
          <a:p>
            <a:r>
              <a:rPr lang="en-GB" sz="1400" b="1">
                <a:solidFill>
                  <a:srgbClr val="000000"/>
                </a:solidFill>
                <a:latin typeface="Twinkl Cursive Looped - 28"/>
              </a:rPr>
              <a:t>(</a:t>
            </a:r>
            <a:r>
              <a:rPr lang="en-GB" sz="800" b="1">
                <a:solidFill>
                  <a:srgbClr val="000000"/>
                </a:solidFill>
                <a:latin typeface="Twinkl Cursive Looped - 16"/>
              </a:rPr>
              <a:t>plus giving new words out)</a:t>
            </a:r>
            <a:r>
              <a:rPr lang="en-GB" sz="800" b="1">
                <a:solidFill>
                  <a:srgbClr val="000000"/>
                </a:solidFill>
                <a:latin typeface="Arial - 16"/>
              </a:rPr>
              <a:t> </a:t>
            </a:r>
          </a:p>
        </p:txBody>
      </p:sp>
      <p:sp>
        <p:nvSpPr>
          <p:cNvPr id="3" name="TextBox 2">
            <a:extLst>
              <a:ext uri="{FF2B5EF4-FFF2-40B4-BE49-F238E27FC236}">
                <a16:creationId xmlns:a16="http://schemas.microsoft.com/office/drawing/2014/main" id="{1E8A53DF-0D23-47D6-AD61-F671EBF02913}"/>
              </a:ext>
            </a:extLst>
          </p:cNvPr>
          <p:cNvSpPr txBox="1"/>
          <p:nvPr/>
        </p:nvSpPr>
        <p:spPr>
          <a:xfrm>
            <a:off x="1193800" y="266700"/>
            <a:ext cx="7234631" cy="646331"/>
          </a:xfrm>
          <a:prstGeom prst="rect">
            <a:avLst/>
          </a:prstGeom>
          <a:noFill/>
        </p:spPr>
        <p:txBody>
          <a:bodyPr vert="horz" rtlCol="0">
            <a:spAutoFit/>
          </a:bodyPr>
          <a:lstStyle/>
          <a:p>
            <a:r>
              <a:rPr lang="en-GB">
                <a:solidFill>
                  <a:srgbClr val="000000"/>
                </a:solidFill>
                <a:latin typeface="Twinkl Cursive Looped - 36"/>
              </a:rPr>
              <a:t>Spelling						Week 5/ Lesson 1</a:t>
            </a:r>
          </a:p>
        </p:txBody>
      </p:sp>
      <p:sp>
        <p:nvSpPr>
          <p:cNvPr id="4" name="TextBox 3">
            <a:extLst>
              <a:ext uri="{FF2B5EF4-FFF2-40B4-BE49-F238E27FC236}">
                <a16:creationId xmlns:a16="http://schemas.microsoft.com/office/drawing/2014/main" id="{0D4FBC55-E7ED-46C3-8D1C-FAAB16B4B7E8}"/>
              </a:ext>
            </a:extLst>
          </p:cNvPr>
          <p:cNvSpPr txBox="1"/>
          <p:nvPr/>
        </p:nvSpPr>
        <p:spPr>
          <a:xfrm>
            <a:off x="3136900" y="2819400"/>
            <a:ext cx="1446784" cy="369332"/>
          </a:xfrm>
          <a:prstGeom prst="rect">
            <a:avLst/>
          </a:prstGeom>
          <a:noFill/>
        </p:spPr>
        <p:txBody>
          <a:bodyPr vert="horz" rtlCol="0">
            <a:spAutoFit/>
          </a:bodyPr>
          <a:lstStyle/>
          <a:p>
            <a:r>
              <a:rPr lang="en-GB" sz="600">
                <a:solidFill>
                  <a:srgbClr val="000000"/>
                </a:solidFill>
                <a:latin typeface="Twinkl Cursive Looped - 11"/>
              </a:rPr>
              <a:t>Plus: ABC spelling List E to practise for next week (if they've passed list A, B, C and D).</a:t>
            </a:r>
          </a:p>
        </p:txBody>
      </p:sp>
      <p:sp>
        <p:nvSpPr>
          <p:cNvPr id="5" name="TextBox 4">
            <a:extLst>
              <a:ext uri="{FF2B5EF4-FFF2-40B4-BE49-F238E27FC236}">
                <a16:creationId xmlns:a16="http://schemas.microsoft.com/office/drawing/2014/main" id="{B77B4BF5-65D6-4937-B114-FE0B7C368EFB}"/>
              </a:ext>
            </a:extLst>
          </p:cNvPr>
          <p:cNvSpPr txBox="1"/>
          <p:nvPr/>
        </p:nvSpPr>
        <p:spPr>
          <a:xfrm>
            <a:off x="266700" y="2705100"/>
            <a:ext cx="1711198" cy="954107"/>
          </a:xfrm>
          <a:prstGeom prst="rect">
            <a:avLst/>
          </a:prstGeom>
          <a:noFill/>
        </p:spPr>
        <p:txBody>
          <a:bodyPr vert="horz" rtlCol="0">
            <a:spAutoFit/>
          </a:bodyPr>
          <a:lstStyle/>
          <a:p>
            <a:r>
              <a:rPr lang="en-GB" sz="400" i="1" u="sng">
                <a:solidFill>
                  <a:srgbClr val="000000"/>
                </a:solidFill>
                <a:latin typeface="Twinkl Cursive Looped - 7"/>
              </a:rPr>
              <a:t>words ending in the /g/ sound </a:t>
            </a:r>
          </a:p>
          <a:p>
            <a:r>
              <a:rPr lang="en-GB" sz="400" i="1" u="sng">
                <a:solidFill>
                  <a:srgbClr val="000000"/>
                </a:solidFill>
                <a:latin typeface="Twinkl Cursive Looped - 7"/>
              </a:rPr>
              <a:t>spelt ‘-gue’ and the /k/ sound spelt ‘que’</a:t>
            </a:r>
          </a:p>
          <a:p>
            <a:r>
              <a:rPr lang="en-GB" sz="400" i="1" u="sng">
                <a:solidFill>
                  <a:srgbClr val="000000"/>
                </a:solidFill>
                <a:latin typeface="Twinkl Cursive Looped - 7"/>
              </a:rPr>
              <a:t>a</a:t>
            </a:r>
            <a:r>
              <a:rPr lang="en-GB" sz="600">
                <a:solidFill>
                  <a:srgbClr val="000000"/>
                </a:solidFill>
                <a:latin typeface="Twinkl Cursive Looped - 12"/>
              </a:rPr>
              <a:t>ntique</a:t>
            </a:r>
          </a:p>
          <a:p>
            <a:r>
              <a:rPr lang="en-GB" sz="600">
                <a:solidFill>
                  <a:srgbClr val="000000"/>
                </a:solidFill>
                <a:latin typeface="Twinkl Cursive Looped - 12"/>
              </a:rPr>
              <a:t>unique</a:t>
            </a:r>
          </a:p>
          <a:p>
            <a:r>
              <a:rPr lang="en-GB" sz="600">
                <a:solidFill>
                  <a:srgbClr val="000000"/>
                </a:solidFill>
                <a:latin typeface="Twinkl Cursive Looped - 12"/>
              </a:rPr>
              <a:t>fatigue</a:t>
            </a:r>
          </a:p>
          <a:p>
            <a:r>
              <a:rPr lang="en-GB" sz="600">
                <a:solidFill>
                  <a:srgbClr val="000000"/>
                </a:solidFill>
                <a:latin typeface="Twinkl Cursive Looped - 12"/>
              </a:rPr>
              <a:t>catalogue</a:t>
            </a:r>
          </a:p>
          <a:p>
            <a:r>
              <a:rPr lang="en-GB" sz="600">
                <a:solidFill>
                  <a:srgbClr val="000000"/>
                </a:solidFill>
                <a:latin typeface="Twinkl Cursive Looped - 12"/>
              </a:rPr>
              <a:t>tongue</a:t>
            </a:r>
          </a:p>
          <a:p>
            <a:r>
              <a:rPr lang="en-GB" sz="600">
                <a:solidFill>
                  <a:srgbClr val="000000"/>
                </a:solidFill>
                <a:latin typeface="Twinkl Cursive Looped - 12"/>
              </a:rPr>
              <a:t>vague</a:t>
            </a:r>
          </a:p>
          <a:p>
            <a:r>
              <a:rPr lang="en-GB" sz="600">
                <a:solidFill>
                  <a:srgbClr val="000000"/>
                </a:solidFill>
                <a:latin typeface="Twinkl Cursive Looped - 12"/>
              </a:rPr>
              <a:t>mosque</a:t>
            </a:r>
          </a:p>
          <a:p>
            <a:r>
              <a:rPr lang="en-GB" sz="600">
                <a:solidFill>
                  <a:srgbClr val="000000"/>
                </a:solidFill>
                <a:latin typeface="Twinkl Cursive Looped - 12"/>
              </a:rPr>
              <a:t>cheque</a:t>
            </a:r>
          </a:p>
        </p:txBody>
      </p:sp>
      <p:sp>
        <p:nvSpPr>
          <p:cNvPr id="6" name="TextBox 5">
            <a:hlinkClick r:id="rId2" action="ppaction://hlinkfile"/>
            <a:extLst>
              <a:ext uri="{FF2B5EF4-FFF2-40B4-BE49-F238E27FC236}">
                <a16:creationId xmlns:a16="http://schemas.microsoft.com/office/drawing/2014/main" id="{E6560237-2486-42EF-8F11-6C3D4BA8C838}"/>
              </a:ext>
            </a:extLst>
          </p:cNvPr>
          <p:cNvSpPr txBox="1"/>
          <p:nvPr/>
        </p:nvSpPr>
        <p:spPr>
          <a:xfrm>
            <a:off x="1206500" y="3657600"/>
            <a:ext cx="1383137" cy="138499"/>
          </a:xfrm>
          <a:prstGeom prst="rect">
            <a:avLst/>
          </a:prstGeom>
          <a:noFill/>
        </p:spPr>
        <p:txBody>
          <a:bodyPr vert="horz" rtlCol="0">
            <a:spAutoFit/>
          </a:bodyPr>
          <a:lstStyle/>
          <a:p>
            <a:r>
              <a:rPr lang="en-GB" sz="300">
                <a:solidFill>
                  <a:srgbClr val="000000"/>
                </a:solidFill>
                <a:latin typeface="Arial - 4"/>
              </a:rPr>
              <a:t>Words to go home Week 5 g and k sound.docx</a:t>
            </a:r>
          </a:p>
        </p:txBody>
      </p:sp>
    </p:spTree>
    <p:extLst>
      <p:ext uri="{BB962C8B-B14F-4D97-AF65-F5344CB8AC3E}">
        <p14:creationId xmlns:p14="http://schemas.microsoft.com/office/powerpoint/2010/main" val="271450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DB0757-C398-477C-9010-3EA6322201AA}"/>
              </a:ext>
            </a:extLst>
          </p:cNvPr>
          <p:cNvSpPr txBox="1"/>
          <p:nvPr/>
        </p:nvSpPr>
        <p:spPr>
          <a:xfrm>
            <a:off x="1181100" y="165100"/>
            <a:ext cx="7301840" cy="646331"/>
          </a:xfrm>
          <a:prstGeom prst="rect">
            <a:avLst/>
          </a:prstGeom>
          <a:noFill/>
        </p:spPr>
        <p:txBody>
          <a:bodyPr vert="horz" rtlCol="0">
            <a:spAutoFit/>
          </a:bodyPr>
          <a:lstStyle/>
          <a:p>
            <a:r>
              <a:rPr lang="en-GB">
                <a:solidFill>
                  <a:srgbClr val="000000"/>
                </a:solidFill>
                <a:latin typeface="Twinkl Cursive Looped - 36"/>
              </a:rPr>
              <a:t>Spelling						Week 5/ Lesson 2</a:t>
            </a:r>
          </a:p>
        </p:txBody>
      </p:sp>
      <p:sp>
        <p:nvSpPr>
          <p:cNvPr id="3" name="TextBox 2">
            <a:extLst>
              <a:ext uri="{FF2B5EF4-FFF2-40B4-BE49-F238E27FC236}">
                <a16:creationId xmlns:a16="http://schemas.microsoft.com/office/drawing/2014/main" id="{A0032F4E-EDEC-4C6D-B30D-48EBCEB8729A}"/>
              </a:ext>
            </a:extLst>
          </p:cNvPr>
          <p:cNvSpPr txBox="1"/>
          <p:nvPr/>
        </p:nvSpPr>
        <p:spPr>
          <a:xfrm>
            <a:off x="355600" y="965200"/>
            <a:ext cx="8871585" cy="646331"/>
          </a:xfrm>
          <a:prstGeom prst="rect">
            <a:avLst/>
          </a:prstGeom>
          <a:noFill/>
        </p:spPr>
        <p:txBody>
          <a:bodyPr vert="horz" rtlCol="0">
            <a:spAutoFit/>
          </a:bodyPr>
          <a:lstStyle/>
          <a:p>
            <a:r>
              <a:rPr lang="en-GB" sz="1200" b="1">
                <a:solidFill>
                  <a:srgbClr val="231F20"/>
                </a:solidFill>
                <a:latin typeface="Twinkl Cursive Looped - 24"/>
              </a:rPr>
              <a:t>LO: Teach:</a:t>
            </a:r>
            <a:r>
              <a:rPr lang="en-GB" sz="1200">
                <a:solidFill>
                  <a:srgbClr val="231F20"/>
                </a:solidFill>
                <a:latin typeface="Twinkl Cursive Looped - 24"/>
              </a:rPr>
              <a:t> words ending in the /g/ sound </a:t>
            </a:r>
          </a:p>
          <a:p>
            <a:r>
              <a:rPr lang="en-GB" sz="1200">
                <a:solidFill>
                  <a:srgbClr val="231F20"/>
                </a:solidFill>
                <a:latin typeface="Twinkl Cursive Looped - 24"/>
              </a:rPr>
              <a:t>spelt ‘-gue’ and the /k/ sound spelt ‘que’</a:t>
            </a:r>
          </a:p>
          <a:p>
            <a:r>
              <a:rPr lang="en-GB" sz="1200">
                <a:solidFill>
                  <a:srgbClr val="231F20"/>
                </a:solidFill>
                <a:latin typeface="Twinkl Cursive Looped - 24"/>
              </a:rPr>
              <a:t>(French in origin)</a:t>
            </a:r>
          </a:p>
        </p:txBody>
      </p:sp>
      <p:sp>
        <p:nvSpPr>
          <p:cNvPr id="4" name="TextBox 3">
            <a:extLst>
              <a:ext uri="{FF2B5EF4-FFF2-40B4-BE49-F238E27FC236}">
                <a16:creationId xmlns:a16="http://schemas.microsoft.com/office/drawing/2014/main" id="{47AC5DAE-2FF7-4BE9-AF46-552E152CA236}"/>
              </a:ext>
            </a:extLst>
          </p:cNvPr>
          <p:cNvSpPr txBox="1"/>
          <p:nvPr/>
        </p:nvSpPr>
        <p:spPr>
          <a:xfrm>
            <a:off x="1092200" y="2540000"/>
            <a:ext cx="1257046" cy="1723549"/>
          </a:xfrm>
          <a:prstGeom prst="rect">
            <a:avLst/>
          </a:prstGeom>
          <a:noFill/>
        </p:spPr>
        <p:txBody>
          <a:bodyPr vert="horz" rtlCol="0">
            <a:spAutoFit/>
          </a:bodyPr>
          <a:lstStyle/>
          <a:p>
            <a:endParaRPr lang="en-GB"/>
          </a:p>
          <a:p>
            <a:r>
              <a:rPr lang="en-GB"/>
              <a:t>f</a:t>
            </a:r>
            <a:r>
              <a:rPr lang="en-GB" sz="1000" i="1">
                <a:solidFill>
                  <a:srgbClr val="231F20"/>
                </a:solidFill>
                <a:latin typeface="Twinkl Cursive Looped - 20"/>
              </a:rPr>
              <a:t>atigue </a:t>
            </a:r>
          </a:p>
          <a:p>
            <a:endParaRPr lang="en-GB" sz="1000" i="1">
              <a:solidFill>
                <a:srgbClr val="231F20"/>
              </a:solidFill>
              <a:latin typeface="Twinkl Cursive Looped - 20"/>
            </a:endParaRPr>
          </a:p>
          <a:p>
            <a:endParaRPr lang="en-GB" sz="1000" i="1">
              <a:solidFill>
                <a:srgbClr val="231F20"/>
              </a:solidFill>
              <a:latin typeface="Twinkl Cursive Looped - 20"/>
            </a:endParaRPr>
          </a:p>
          <a:p>
            <a:r>
              <a:rPr lang="en-GB" sz="1000" i="1">
                <a:solidFill>
                  <a:srgbClr val="231F20"/>
                </a:solidFill>
                <a:latin typeface="Twinkl Cursive Looped - 20"/>
              </a:rPr>
              <a:t>catalogue</a:t>
            </a:r>
          </a:p>
          <a:p>
            <a:endParaRPr lang="en-GB" sz="1000" i="1">
              <a:solidFill>
                <a:srgbClr val="231F20"/>
              </a:solidFill>
              <a:latin typeface="Twinkl Cursive Looped - 20"/>
            </a:endParaRPr>
          </a:p>
          <a:p>
            <a:endParaRPr lang="en-GB" sz="1000" i="1">
              <a:solidFill>
                <a:srgbClr val="231F20"/>
              </a:solidFill>
              <a:latin typeface="Twinkl Cursive Looped - 20"/>
            </a:endParaRPr>
          </a:p>
          <a:p>
            <a:endParaRPr lang="en-GB" sz="1000" i="1">
              <a:solidFill>
                <a:srgbClr val="231F20"/>
              </a:solidFill>
              <a:latin typeface="Twinkl Cursive Looped - 20"/>
            </a:endParaRPr>
          </a:p>
          <a:p>
            <a:endParaRPr lang="en-GB" sz="1000" i="1">
              <a:solidFill>
                <a:srgbClr val="231F20"/>
              </a:solidFill>
              <a:latin typeface="Twinkl Cursive Looped - 20"/>
            </a:endParaRPr>
          </a:p>
        </p:txBody>
      </p:sp>
      <p:sp>
        <p:nvSpPr>
          <p:cNvPr id="5" name="TextBox 4">
            <a:extLst>
              <a:ext uri="{FF2B5EF4-FFF2-40B4-BE49-F238E27FC236}">
                <a16:creationId xmlns:a16="http://schemas.microsoft.com/office/drawing/2014/main" id="{E47CC721-59F5-4C81-ABBF-3CB32F950D28}"/>
              </a:ext>
            </a:extLst>
          </p:cNvPr>
          <p:cNvSpPr txBox="1"/>
          <p:nvPr/>
        </p:nvSpPr>
        <p:spPr>
          <a:xfrm>
            <a:off x="3416300" y="3175000"/>
            <a:ext cx="4846065" cy="246221"/>
          </a:xfrm>
          <a:prstGeom prst="rect">
            <a:avLst/>
          </a:prstGeom>
          <a:noFill/>
        </p:spPr>
        <p:txBody>
          <a:bodyPr vert="horz" rtlCol="0">
            <a:spAutoFit/>
          </a:bodyPr>
          <a:lstStyle/>
          <a:p>
            <a:r>
              <a:rPr lang="en-GB" sz="1000">
                <a:solidFill>
                  <a:srgbClr val="231F1F"/>
                </a:solidFill>
                <a:latin typeface="Twinkl Cursive Looped - 20"/>
              </a:rPr>
              <a:t>What do you notice about the /g/ sound?</a:t>
            </a:r>
          </a:p>
        </p:txBody>
      </p:sp>
    </p:spTree>
    <p:extLst>
      <p:ext uri="{BB962C8B-B14F-4D97-AF65-F5344CB8AC3E}">
        <p14:creationId xmlns:p14="http://schemas.microsoft.com/office/powerpoint/2010/main" val="131411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0B52A-271F-4506-AE86-43AC03689167}"/>
              </a:ext>
            </a:extLst>
          </p:cNvPr>
          <p:cNvSpPr txBox="1"/>
          <p:nvPr/>
        </p:nvSpPr>
        <p:spPr>
          <a:xfrm>
            <a:off x="1181100" y="165100"/>
            <a:ext cx="7301840" cy="646331"/>
          </a:xfrm>
          <a:prstGeom prst="rect">
            <a:avLst/>
          </a:prstGeom>
          <a:noFill/>
        </p:spPr>
        <p:txBody>
          <a:bodyPr vert="horz" rtlCol="0">
            <a:spAutoFit/>
          </a:bodyPr>
          <a:lstStyle/>
          <a:p>
            <a:r>
              <a:rPr lang="en-GB">
                <a:solidFill>
                  <a:srgbClr val="000000"/>
                </a:solidFill>
                <a:latin typeface="Twinkl Cursive Looped - 36"/>
              </a:rPr>
              <a:t>Spelling						Week 5/ Lesson 2</a:t>
            </a:r>
          </a:p>
        </p:txBody>
      </p:sp>
      <p:sp>
        <p:nvSpPr>
          <p:cNvPr id="3" name="TextBox 2">
            <a:extLst>
              <a:ext uri="{FF2B5EF4-FFF2-40B4-BE49-F238E27FC236}">
                <a16:creationId xmlns:a16="http://schemas.microsoft.com/office/drawing/2014/main" id="{678476DE-0F9A-49F4-B41E-53A2C5683CC5}"/>
              </a:ext>
            </a:extLst>
          </p:cNvPr>
          <p:cNvSpPr txBox="1"/>
          <p:nvPr/>
        </p:nvSpPr>
        <p:spPr>
          <a:xfrm>
            <a:off x="292100" y="1206500"/>
            <a:ext cx="9702800" cy="1446550"/>
          </a:xfrm>
          <a:prstGeom prst="rect">
            <a:avLst/>
          </a:prstGeom>
          <a:noFill/>
        </p:spPr>
        <p:txBody>
          <a:bodyPr vert="horz" rtlCol="0">
            <a:spAutoFit/>
          </a:bodyPr>
          <a:lstStyle/>
          <a:p>
            <a:r>
              <a:rPr lang="en-GB" sz="1100">
                <a:solidFill>
                  <a:srgbClr val="231F1F"/>
                </a:solidFill>
                <a:latin typeface="Twinkl Cursive Looped - 22"/>
              </a:rPr>
              <a:t>Divide the polysyllabic words into syllables and draw a box for each syllable on the board.</a:t>
            </a:r>
          </a:p>
          <a:p>
            <a:endParaRPr lang="en-GB" sz="1100">
              <a:solidFill>
                <a:srgbClr val="231F1F"/>
              </a:solidFill>
              <a:latin typeface="Twinkl Cursive Looped - 22"/>
            </a:endParaRPr>
          </a:p>
          <a:p>
            <a:endParaRPr lang="en-GB" sz="1100">
              <a:solidFill>
                <a:srgbClr val="231F1F"/>
              </a:solidFill>
              <a:latin typeface="Twinkl Cursive Looped - 22"/>
            </a:endParaRPr>
          </a:p>
          <a:p>
            <a:endParaRPr lang="en-GB" sz="1100">
              <a:solidFill>
                <a:srgbClr val="231F1F"/>
              </a:solidFill>
              <a:latin typeface="Twinkl Cursive Looped - 22"/>
            </a:endParaRPr>
          </a:p>
          <a:p>
            <a:endParaRPr lang="en-GB" sz="1100">
              <a:solidFill>
                <a:srgbClr val="231F1F"/>
              </a:solidFill>
              <a:latin typeface="Twinkl Cursive Looped - 22"/>
            </a:endParaRPr>
          </a:p>
          <a:p>
            <a:r>
              <a:rPr lang="en-GB" sz="1100">
                <a:solidFill>
                  <a:srgbClr val="231F1F"/>
                </a:solidFill>
                <a:latin typeface="Twinkl Cursive Looped - 22"/>
              </a:rPr>
              <a:t>Syllabify the words and write each syllable in the boxes.</a:t>
            </a:r>
          </a:p>
          <a:p>
            <a:endParaRPr lang="en-GB" sz="1100">
              <a:solidFill>
                <a:srgbClr val="231F1F"/>
              </a:solidFill>
              <a:latin typeface="Twinkl Cursive Looped - 22"/>
            </a:endParaRPr>
          </a:p>
          <a:p>
            <a:r>
              <a:rPr lang="en-GB" sz="1100">
                <a:solidFill>
                  <a:srgbClr val="231F1F"/>
                </a:solidFill>
                <a:latin typeface="Twinkl Cursive Looped - 22"/>
              </a:rPr>
              <a:t>Which syllables are tricky? How will you remember these? </a:t>
            </a:r>
          </a:p>
        </p:txBody>
      </p:sp>
      <p:sp>
        <p:nvSpPr>
          <p:cNvPr id="4" name="TextBox 3">
            <a:extLst>
              <a:ext uri="{FF2B5EF4-FFF2-40B4-BE49-F238E27FC236}">
                <a16:creationId xmlns:a16="http://schemas.microsoft.com/office/drawing/2014/main" id="{90A26270-92DF-463C-9D7B-AAF386955E25}"/>
              </a:ext>
            </a:extLst>
          </p:cNvPr>
          <p:cNvSpPr txBox="1"/>
          <p:nvPr/>
        </p:nvSpPr>
        <p:spPr>
          <a:xfrm>
            <a:off x="1409700" y="2247900"/>
            <a:ext cx="9105900" cy="246221"/>
          </a:xfrm>
          <a:prstGeom prst="rect">
            <a:avLst/>
          </a:prstGeom>
          <a:noFill/>
        </p:spPr>
        <p:txBody>
          <a:bodyPr vert="horz" rtlCol="0">
            <a:spAutoFit/>
          </a:bodyPr>
          <a:lstStyle/>
          <a:p>
            <a:r>
              <a:rPr lang="en-GB" sz="1000" i="1">
                <a:solidFill>
                  <a:srgbClr val="231F1F"/>
                </a:solidFill>
                <a:latin typeface="Twinkl Cursive Looped - 20"/>
              </a:rPr>
              <a:t>fatigue 								catalogue</a:t>
            </a:r>
          </a:p>
        </p:txBody>
      </p:sp>
    </p:spTree>
    <p:extLst>
      <p:ext uri="{BB962C8B-B14F-4D97-AF65-F5344CB8AC3E}">
        <p14:creationId xmlns:p14="http://schemas.microsoft.com/office/powerpoint/2010/main" val="210187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FBB2D-BD93-47DE-94EC-A99CF1DFB518}"/>
              </a:ext>
            </a:extLst>
          </p:cNvPr>
          <p:cNvSpPr txBox="1"/>
          <p:nvPr/>
        </p:nvSpPr>
        <p:spPr>
          <a:xfrm>
            <a:off x="1181100" y="165100"/>
            <a:ext cx="7301840" cy="646331"/>
          </a:xfrm>
          <a:prstGeom prst="rect">
            <a:avLst/>
          </a:prstGeom>
          <a:noFill/>
        </p:spPr>
        <p:txBody>
          <a:bodyPr vert="horz" rtlCol="0">
            <a:spAutoFit/>
          </a:bodyPr>
          <a:lstStyle/>
          <a:p>
            <a:r>
              <a:rPr lang="en-GB">
                <a:solidFill>
                  <a:srgbClr val="000000"/>
                </a:solidFill>
                <a:latin typeface="Twinkl Cursive Looped - 36"/>
              </a:rPr>
              <a:t>Spelling						Week 5/ Lesson 2</a:t>
            </a:r>
          </a:p>
        </p:txBody>
      </p:sp>
      <p:sp>
        <p:nvSpPr>
          <p:cNvPr id="3" name="TextBox 2">
            <a:extLst>
              <a:ext uri="{FF2B5EF4-FFF2-40B4-BE49-F238E27FC236}">
                <a16:creationId xmlns:a16="http://schemas.microsoft.com/office/drawing/2014/main" id="{851889CA-DC23-457C-BD0F-62672A6F9B02}"/>
              </a:ext>
            </a:extLst>
          </p:cNvPr>
          <p:cNvSpPr txBox="1"/>
          <p:nvPr/>
        </p:nvSpPr>
        <p:spPr>
          <a:xfrm>
            <a:off x="266700" y="2463800"/>
            <a:ext cx="9702800" cy="338554"/>
          </a:xfrm>
          <a:prstGeom prst="rect">
            <a:avLst/>
          </a:prstGeom>
          <a:noFill/>
        </p:spPr>
        <p:txBody>
          <a:bodyPr vert="horz" rtlCol="0">
            <a:spAutoFit/>
          </a:bodyPr>
          <a:lstStyle/>
          <a:p>
            <a:r>
              <a:rPr lang="en-GB" sz="800">
                <a:solidFill>
                  <a:srgbClr val="231F1F"/>
                </a:solidFill>
                <a:latin typeface="Twinkl Cursive Looped - 16"/>
              </a:rPr>
              <a:t>Divide the polysyllabic words into syllables and draw a box for each syllable on the board. Syllabify the words and write each syllable in the boxes. </a:t>
            </a:r>
          </a:p>
          <a:p>
            <a:r>
              <a:rPr lang="en-GB" sz="800">
                <a:solidFill>
                  <a:srgbClr val="231F1F"/>
                </a:solidFill>
                <a:latin typeface="Twinkl Cursive Looped - 16"/>
              </a:rPr>
              <a:t>Which syllables are tricky? How will you remember these? </a:t>
            </a:r>
          </a:p>
        </p:txBody>
      </p:sp>
      <p:sp>
        <p:nvSpPr>
          <p:cNvPr id="4" name="TextBox 3">
            <a:extLst>
              <a:ext uri="{FF2B5EF4-FFF2-40B4-BE49-F238E27FC236}">
                <a16:creationId xmlns:a16="http://schemas.microsoft.com/office/drawing/2014/main" id="{BC62C022-C9CE-4832-90CA-220B4AA3ECC9}"/>
              </a:ext>
            </a:extLst>
          </p:cNvPr>
          <p:cNvSpPr txBox="1"/>
          <p:nvPr/>
        </p:nvSpPr>
        <p:spPr>
          <a:xfrm>
            <a:off x="1473200" y="4229100"/>
            <a:ext cx="9105900" cy="246221"/>
          </a:xfrm>
          <a:prstGeom prst="rect">
            <a:avLst/>
          </a:prstGeom>
          <a:noFill/>
        </p:spPr>
        <p:txBody>
          <a:bodyPr vert="horz" rtlCol="0">
            <a:spAutoFit/>
          </a:bodyPr>
          <a:lstStyle/>
          <a:p>
            <a:r>
              <a:rPr lang="en-GB" sz="1000" i="1">
                <a:solidFill>
                  <a:srgbClr val="231F1F"/>
                </a:solidFill>
                <a:latin typeface="Twinkl Cursive Looped - 20"/>
              </a:rPr>
              <a:t>fatigue 								catalogue</a:t>
            </a:r>
          </a:p>
        </p:txBody>
      </p:sp>
      <p:sp>
        <p:nvSpPr>
          <p:cNvPr id="5" name="TextBox 4">
            <a:extLst>
              <a:ext uri="{FF2B5EF4-FFF2-40B4-BE49-F238E27FC236}">
                <a16:creationId xmlns:a16="http://schemas.microsoft.com/office/drawing/2014/main" id="{AD24E518-6DB6-42FD-83A7-7BFB921EFF91}"/>
              </a:ext>
            </a:extLst>
          </p:cNvPr>
          <p:cNvSpPr txBox="1"/>
          <p:nvPr/>
        </p:nvSpPr>
        <p:spPr>
          <a:xfrm>
            <a:off x="317500" y="1003300"/>
            <a:ext cx="5158079" cy="1277273"/>
          </a:xfrm>
          <a:prstGeom prst="rect">
            <a:avLst/>
          </a:prstGeom>
          <a:noFill/>
        </p:spPr>
        <p:txBody>
          <a:bodyPr vert="horz" rtlCol="0">
            <a:spAutoFit/>
          </a:bodyPr>
          <a:lstStyle/>
          <a:p>
            <a:r>
              <a:rPr lang="en-GB" sz="1100">
                <a:solidFill>
                  <a:srgbClr val="231F1F"/>
                </a:solidFill>
                <a:latin typeface="Twinkl Cursive Looped - 22"/>
              </a:rPr>
              <a:t>Now do the same with:</a:t>
            </a:r>
          </a:p>
          <a:p>
            <a:endParaRPr lang="en-GB" sz="1100">
              <a:solidFill>
                <a:srgbClr val="231F1F"/>
              </a:solidFill>
              <a:latin typeface="Twinkl Cursive Looped - 22"/>
            </a:endParaRPr>
          </a:p>
          <a:p>
            <a:r>
              <a:rPr lang="en-GB" sz="1100">
                <a:solidFill>
                  <a:srgbClr val="231F1F"/>
                </a:solidFill>
                <a:latin typeface="Twinkl Cursive Looped - 22"/>
              </a:rPr>
              <a:t> </a:t>
            </a:r>
            <a:r>
              <a:rPr lang="en-GB" sz="1100" i="1">
                <a:solidFill>
                  <a:srgbClr val="231F1F"/>
                </a:solidFill>
                <a:latin typeface="Twinkl Cursive Looped - 22"/>
              </a:rPr>
              <a:t>antique								unique</a:t>
            </a:r>
            <a:r>
              <a:rPr lang="en-GB" sz="1100">
                <a:solidFill>
                  <a:srgbClr val="231F1F"/>
                </a:solidFill>
                <a:latin typeface="Twinkl Cursive Looped - 22"/>
              </a:rPr>
              <a:t>.</a:t>
            </a:r>
          </a:p>
          <a:p>
            <a:endParaRPr lang="en-GB" sz="1100">
              <a:solidFill>
                <a:srgbClr val="231F1F"/>
              </a:solidFill>
              <a:latin typeface="Twinkl Cursive Looped - 22"/>
            </a:endParaRPr>
          </a:p>
          <a:p>
            <a:endParaRPr lang="en-GB" sz="1100">
              <a:solidFill>
                <a:srgbClr val="231F1F"/>
              </a:solidFill>
              <a:latin typeface="Twinkl Cursive Looped - 22"/>
            </a:endParaRPr>
          </a:p>
          <a:p>
            <a:endParaRPr lang="en-GB" sz="1100">
              <a:solidFill>
                <a:srgbClr val="231F1F"/>
              </a:solidFill>
              <a:latin typeface="Twinkl Cursive Looped - 22"/>
            </a:endParaRPr>
          </a:p>
        </p:txBody>
      </p:sp>
      <p:sp>
        <p:nvSpPr>
          <p:cNvPr id="6" name="TextBox 5">
            <a:extLst>
              <a:ext uri="{FF2B5EF4-FFF2-40B4-BE49-F238E27FC236}">
                <a16:creationId xmlns:a16="http://schemas.microsoft.com/office/drawing/2014/main" id="{48519DF0-1D44-4BDF-85E4-6E1390452163}"/>
              </a:ext>
            </a:extLst>
          </p:cNvPr>
          <p:cNvSpPr txBox="1"/>
          <p:nvPr/>
        </p:nvSpPr>
        <p:spPr>
          <a:xfrm>
            <a:off x="508000" y="3556000"/>
            <a:ext cx="6703871" cy="261610"/>
          </a:xfrm>
          <a:prstGeom prst="rect">
            <a:avLst/>
          </a:prstGeom>
          <a:noFill/>
        </p:spPr>
        <p:txBody>
          <a:bodyPr vert="horz" rtlCol="0">
            <a:spAutoFit/>
          </a:bodyPr>
          <a:lstStyle/>
          <a:p>
            <a:r>
              <a:rPr lang="en-GB" sz="1100">
                <a:solidFill>
                  <a:srgbClr val="231F1F"/>
                </a:solidFill>
                <a:latin typeface="Twinkl Cursive Looped - 22"/>
              </a:rPr>
              <a:t>'Quickwrite' one word of each pattern for one minute.</a:t>
            </a:r>
          </a:p>
        </p:txBody>
      </p:sp>
      <p:sp>
        <p:nvSpPr>
          <p:cNvPr id="7" name="TextBox 6">
            <a:extLst>
              <a:ext uri="{FF2B5EF4-FFF2-40B4-BE49-F238E27FC236}">
                <a16:creationId xmlns:a16="http://schemas.microsoft.com/office/drawing/2014/main" id="{59AB3318-C2AE-46BC-82BA-0F2A938D585F}"/>
              </a:ext>
            </a:extLst>
          </p:cNvPr>
          <p:cNvSpPr txBox="1"/>
          <p:nvPr/>
        </p:nvSpPr>
        <p:spPr>
          <a:xfrm>
            <a:off x="495300" y="5588000"/>
            <a:ext cx="1711198" cy="954107"/>
          </a:xfrm>
          <a:prstGeom prst="rect">
            <a:avLst/>
          </a:prstGeom>
          <a:noFill/>
        </p:spPr>
        <p:txBody>
          <a:bodyPr vert="horz" rtlCol="0">
            <a:spAutoFit/>
          </a:bodyPr>
          <a:lstStyle/>
          <a:p>
            <a:r>
              <a:rPr lang="en-GB" sz="400" i="1" u="sng">
                <a:solidFill>
                  <a:srgbClr val="000000"/>
                </a:solidFill>
                <a:latin typeface="Twinkl Cursive Looped - 7"/>
              </a:rPr>
              <a:t>words ending in the /g/ sound </a:t>
            </a:r>
          </a:p>
          <a:p>
            <a:r>
              <a:rPr lang="en-GB" sz="400" i="1" u="sng">
                <a:solidFill>
                  <a:srgbClr val="000000"/>
                </a:solidFill>
                <a:latin typeface="Twinkl Cursive Looped - 7"/>
              </a:rPr>
              <a:t>spelt ‘-gue’ and the /k/ sound spelt ‘que’</a:t>
            </a:r>
          </a:p>
          <a:p>
            <a:r>
              <a:rPr lang="en-GB" sz="400" i="1" u="sng">
                <a:solidFill>
                  <a:srgbClr val="000000"/>
                </a:solidFill>
                <a:latin typeface="Twinkl Cursive Looped - 7"/>
              </a:rPr>
              <a:t>a</a:t>
            </a:r>
            <a:r>
              <a:rPr lang="en-GB" sz="600">
                <a:solidFill>
                  <a:srgbClr val="000000"/>
                </a:solidFill>
                <a:latin typeface="Twinkl Cursive Looped - 12"/>
              </a:rPr>
              <a:t>ntique</a:t>
            </a:r>
          </a:p>
          <a:p>
            <a:r>
              <a:rPr lang="en-GB" sz="600">
                <a:solidFill>
                  <a:srgbClr val="000000"/>
                </a:solidFill>
                <a:latin typeface="Twinkl Cursive Looped - 12"/>
              </a:rPr>
              <a:t>unique</a:t>
            </a:r>
          </a:p>
          <a:p>
            <a:r>
              <a:rPr lang="en-GB" sz="600">
                <a:solidFill>
                  <a:srgbClr val="000000"/>
                </a:solidFill>
                <a:latin typeface="Twinkl Cursive Looped - 12"/>
              </a:rPr>
              <a:t>fatigue</a:t>
            </a:r>
          </a:p>
          <a:p>
            <a:r>
              <a:rPr lang="en-GB" sz="600">
                <a:solidFill>
                  <a:srgbClr val="000000"/>
                </a:solidFill>
                <a:latin typeface="Twinkl Cursive Looped - 12"/>
              </a:rPr>
              <a:t>catalogue</a:t>
            </a:r>
          </a:p>
          <a:p>
            <a:r>
              <a:rPr lang="en-GB" sz="600">
                <a:solidFill>
                  <a:srgbClr val="000000"/>
                </a:solidFill>
                <a:latin typeface="Twinkl Cursive Looped - 12"/>
              </a:rPr>
              <a:t>tongue</a:t>
            </a:r>
          </a:p>
          <a:p>
            <a:r>
              <a:rPr lang="en-GB" sz="600">
                <a:solidFill>
                  <a:srgbClr val="000000"/>
                </a:solidFill>
                <a:latin typeface="Twinkl Cursive Looped - 12"/>
              </a:rPr>
              <a:t>vague</a:t>
            </a:r>
          </a:p>
          <a:p>
            <a:r>
              <a:rPr lang="en-GB" sz="600">
                <a:solidFill>
                  <a:srgbClr val="000000"/>
                </a:solidFill>
                <a:latin typeface="Twinkl Cursive Looped - 12"/>
              </a:rPr>
              <a:t>mosque</a:t>
            </a:r>
          </a:p>
          <a:p>
            <a:r>
              <a:rPr lang="en-GB" sz="600">
                <a:solidFill>
                  <a:srgbClr val="000000"/>
                </a:solidFill>
                <a:latin typeface="Twinkl Cursive Looped - 12"/>
              </a:rPr>
              <a:t>cheque</a:t>
            </a:r>
          </a:p>
        </p:txBody>
      </p:sp>
      <p:sp>
        <p:nvSpPr>
          <p:cNvPr id="8" name="TextBox 7">
            <a:extLst>
              <a:ext uri="{FF2B5EF4-FFF2-40B4-BE49-F238E27FC236}">
                <a16:creationId xmlns:a16="http://schemas.microsoft.com/office/drawing/2014/main" id="{DC566AE3-97A5-4C3B-BD65-5A96B8DC2ED1}"/>
              </a:ext>
            </a:extLst>
          </p:cNvPr>
          <p:cNvSpPr txBox="1"/>
          <p:nvPr/>
        </p:nvSpPr>
        <p:spPr>
          <a:xfrm>
            <a:off x="419100" y="4940300"/>
            <a:ext cx="5470144" cy="276999"/>
          </a:xfrm>
          <a:prstGeom prst="rect">
            <a:avLst/>
          </a:prstGeom>
          <a:noFill/>
        </p:spPr>
        <p:txBody>
          <a:bodyPr vert="horz" rtlCol="0">
            <a:spAutoFit/>
          </a:bodyPr>
          <a:lstStyle/>
          <a:p>
            <a:r>
              <a:rPr lang="en-GB" sz="1200">
                <a:solidFill>
                  <a:srgbClr val="000000"/>
                </a:solidFill>
                <a:latin typeface="Twinkl Cursive Looped - 24"/>
              </a:rPr>
              <a:t>Practise your spelling list for next week:</a:t>
            </a:r>
          </a:p>
        </p:txBody>
      </p:sp>
    </p:spTree>
    <p:extLst>
      <p:ext uri="{BB962C8B-B14F-4D97-AF65-F5344CB8AC3E}">
        <p14:creationId xmlns:p14="http://schemas.microsoft.com/office/powerpoint/2010/main" val="780353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E1681-7958-4774-AFB7-84EE3C6D4D97}"/>
              </a:ext>
            </a:extLst>
          </p:cNvPr>
          <p:cNvSpPr txBox="1"/>
          <p:nvPr/>
        </p:nvSpPr>
        <p:spPr>
          <a:xfrm>
            <a:off x="1155700" y="165100"/>
            <a:ext cx="7290867" cy="646331"/>
          </a:xfrm>
          <a:prstGeom prst="rect">
            <a:avLst/>
          </a:prstGeom>
          <a:noFill/>
        </p:spPr>
        <p:txBody>
          <a:bodyPr vert="horz" rtlCol="0">
            <a:spAutoFit/>
          </a:bodyPr>
          <a:lstStyle/>
          <a:p>
            <a:r>
              <a:rPr lang="en-GB">
                <a:solidFill>
                  <a:srgbClr val="000000"/>
                </a:solidFill>
                <a:latin typeface="Twinkl Cursive Looped - 36"/>
              </a:rPr>
              <a:t>Spelling						Week 5/ Lesson 3</a:t>
            </a:r>
          </a:p>
        </p:txBody>
      </p:sp>
      <p:sp>
        <p:nvSpPr>
          <p:cNvPr id="3" name="TextBox 2">
            <a:extLst>
              <a:ext uri="{FF2B5EF4-FFF2-40B4-BE49-F238E27FC236}">
                <a16:creationId xmlns:a16="http://schemas.microsoft.com/office/drawing/2014/main" id="{6CD0192C-99B7-47A6-B82E-3D514A6DB15A}"/>
              </a:ext>
            </a:extLst>
          </p:cNvPr>
          <p:cNvSpPr txBox="1"/>
          <p:nvPr/>
        </p:nvSpPr>
        <p:spPr>
          <a:xfrm>
            <a:off x="368300" y="1968500"/>
            <a:ext cx="1711198" cy="954107"/>
          </a:xfrm>
          <a:prstGeom prst="rect">
            <a:avLst/>
          </a:prstGeom>
          <a:noFill/>
        </p:spPr>
        <p:txBody>
          <a:bodyPr vert="horz" rtlCol="0">
            <a:spAutoFit/>
          </a:bodyPr>
          <a:lstStyle/>
          <a:p>
            <a:r>
              <a:rPr lang="en-GB" sz="400" i="1" u="sng">
                <a:solidFill>
                  <a:srgbClr val="000000"/>
                </a:solidFill>
                <a:latin typeface="Twinkl Cursive Looped - 7"/>
              </a:rPr>
              <a:t>words ending in the /g/ sound </a:t>
            </a:r>
          </a:p>
          <a:p>
            <a:r>
              <a:rPr lang="en-GB" sz="400" i="1" u="sng">
                <a:solidFill>
                  <a:srgbClr val="000000"/>
                </a:solidFill>
                <a:latin typeface="Twinkl Cursive Looped - 7"/>
              </a:rPr>
              <a:t>spelt ‘-gue’ and the /k/ sound spelt ‘que’</a:t>
            </a:r>
          </a:p>
          <a:p>
            <a:r>
              <a:rPr lang="en-GB" sz="400" i="1" u="sng">
                <a:solidFill>
                  <a:srgbClr val="000000"/>
                </a:solidFill>
                <a:latin typeface="Twinkl Cursive Looped - 7"/>
              </a:rPr>
              <a:t>a</a:t>
            </a:r>
            <a:r>
              <a:rPr lang="en-GB" sz="600">
                <a:solidFill>
                  <a:srgbClr val="000000"/>
                </a:solidFill>
                <a:latin typeface="Twinkl Cursive Looped - 12"/>
              </a:rPr>
              <a:t>ntique</a:t>
            </a:r>
          </a:p>
          <a:p>
            <a:r>
              <a:rPr lang="en-GB" sz="600">
                <a:solidFill>
                  <a:srgbClr val="000000"/>
                </a:solidFill>
                <a:latin typeface="Twinkl Cursive Looped - 12"/>
              </a:rPr>
              <a:t>unique</a:t>
            </a:r>
          </a:p>
          <a:p>
            <a:r>
              <a:rPr lang="en-GB" sz="600">
                <a:solidFill>
                  <a:srgbClr val="000000"/>
                </a:solidFill>
                <a:latin typeface="Twinkl Cursive Looped - 12"/>
              </a:rPr>
              <a:t>fatigue</a:t>
            </a:r>
          </a:p>
          <a:p>
            <a:r>
              <a:rPr lang="en-GB" sz="600">
                <a:solidFill>
                  <a:srgbClr val="000000"/>
                </a:solidFill>
                <a:latin typeface="Twinkl Cursive Looped - 12"/>
              </a:rPr>
              <a:t>catalogue</a:t>
            </a:r>
          </a:p>
          <a:p>
            <a:r>
              <a:rPr lang="en-GB" sz="600">
                <a:solidFill>
                  <a:srgbClr val="000000"/>
                </a:solidFill>
                <a:latin typeface="Twinkl Cursive Looped - 12"/>
              </a:rPr>
              <a:t>tongue</a:t>
            </a:r>
          </a:p>
          <a:p>
            <a:r>
              <a:rPr lang="en-GB" sz="600">
                <a:solidFill>
                  <a:srgbClr val="000000"/>
                </a:solidFill>
                <a:latin typeface="Twinkl Cursive Looped - 12"/>
              </a:rPr>
              <a:t>vague</a:t>
            </a:r>
          </a:p>
          <a:p>
            <a:r>
              <a:rPr lang="en-GB" sz="600">
                <a:solidFill>
                  <a:srgbClr val="000000"/>
                </a:solidFill>
                <a:latin typeface="Twinkl Cursive Looped - 12"/>
              </a:rPr>
              <a:t>mosque</a:t>
            </a:r>
          </a:p>
          <a:p>
            <a:r>
              <a:rPr lang="en-GB" sz="600">
                <a:solidFill>
                  <a:srgbClr val="000000"/>
                </a:solidFill>
                <a:latin typeface="Twinkl Cursive Looped - 12"/>
              </a:rPr>
              <a:t>cheque</a:t>
            </a:r>
          </a:p>
        </p:txBody>
      </p:sp>
      <p:sp>
        <p:nvSpPr>
          <p:cNvPr id="4" name="TextBox 3">
            <a:extLst>
              <a:ext uri="{FF2B5EF4-FFF2-40B4-BE49-F238E27FC236}">
                <a16:creationId xmlns:a16="http://schemas.microsoft.com/office/drawing/2014/main" id="{1D32E7B1-F780-4B2A-9947-223DEE57BF72}"/>
              </a:ext>
            </a:extLst>
          </p:cNvPr>
          <p:cNvSpPr txBox="1"/>
          <p:nvPr/>
        </p:nvSpPr>
        <p:spPr>
          <a:xfrm>
            <a:off x="292100" y="1320800"/>
            <a:ext cx="9030208" cy="276999"/>
          </a:xfrm>
          <a:prstGeom prst="rect">
            <a:avLst/>
          </a:prstGeom>
          <a:noFill/>
        </p:spPr>
        <p:txBody>
          <a:bodyPr vert="horz" rtlCol="0">
            <a:spAutoFit/>
          </a:bodyPr>
          <a:lstStyle/>
          <a:p>
            <a:r>
              <a:rPr lang="en-GB" sz="1200">
                <a:solidFill>
                  <a:srgbClr val="000000"/>
                </a:solidFill>
                <a:latin typeface="Twinkl Cursive Looped - 24"/>
              </a:rPr>
              <a:t>Practise your spelling list for next week and your ABC spelling list.</a:t>
            </a:r>
          </a:p>
        </p:txBody>
      </p:sp>
      <p:sp>
        <p:nvSpPr>
          <p:cNvPr id="5" name="TextBox 4">
            <a:extLst>
              <a:ext uri="{FF2B5EF4-FFF2-40B4-BE49-F238E27FC236}">
                <a16:creationId xmlns:a16="http://schemas.microsoft.com/office/drawing/2014/main" id="{9D6B4945-FCEC-4975-85A6-5253851526CF}"/>
              </a:ext>
            </a:extLst>
          </p:cNvPr>
          <p:cNvSpPr txBox="1"/>
          <p:nvPr/>
        </p:nvSpPr>
        <p:spPr>
          <a:xfrm>
            <a:off x="711200" y="4025900"/>
            <a:ext cx="9613900" cy="646331"/>
          </a:xfrm>
          <a:prstGeom prst="rect">
            <a:avLst/>
          </a:prstGeom>
          <a:noFill/>
        </p:spPr>
        <p:txBody>
          <a:bodyPr vert="horz" rtlCol="0">
            <a:spAutoFit/>
          </a:bodyPr>
          <a:lstStyle/>
          <a:p>
            <a:r>
              <a:rPr lang="en-GB">
                <a:solidFill>
                  <a:srgbClr val="000000"/>
                </a:solidFill>
                <a:latin typeface="Twinkl Cursive Looped - 36"/>
              </a:rPr>
              <a:t>Dictation:</a:t>
            </a:r>
          </a:p>
          <a:p>
            <a:r>
              <a:rPr lang="en-GB">
                <a:solidFill>
                  <a:srgbClr val="000000"/>
                </a:solidFill>
                <a:latin typeface="Twinkl Cursive Looped - 36"/>
              </a:rPr>
              <a:t>Can you write the sentences correctly as  ​your teacher reads them?</a:t>
            </a:r>
          </a:p>
        </p:txBody>
      </p:sp>
      <p:sp>
        <p:nvSpPr>
          <p:cNvPr id="6" name="TextBox 5">
            <a:extLst>
              <a:ext uri="{FF2B5EF4-FFF2-40B4-BE49-F238E27FC236}">
                <a16:creationId xmlns:a16="http://schemas.microsoft.com/office/drawing/2014/main" id="{BF34A7E5-D272-4257-A614-57A7A66CE850}"/>
              </a:ext>
            </a:extLst>
          </p:cNvPr>
          <p:cNvSpPr txBox="1"/>
          <p:nvPr/>
        </p:nvSpPr>
        <p:spPr>
          <a:xfrm>
            <a:off x="660400" y="6413500"/>
            <a:ext cx="5067301" cy="553998"/>
          </a:xfrm>
          <a:prstGeom prst="rect">
            <a:avLst/>
          </a:prstGeom>
          <a:noFill/>
        </p:spPr>
        <p:txBody>
          <a:bodyPr vert="horz" rtlCol="0">
            <a:spAutoFit/>
          </a:bodyPr>
          <a:lstStyle/>
          <a:p>
            <a:r>
              <a:rPr lang="en-GB" sz="1000">
                <a:solidFill>
                  <a:srgbClr val="000000"/>
                </a:solidFill>
                <a:latin typeface="Twinkl Cursive Looped - 20"/>
              </a:rPr>
              <a:t>The antique shop had a unique catalogue.</a:t>
            </a:r>
          </a:p>
          <a:p>
            <a:r>
              <a:rPr lang="en-GB" sz="1000">
                <a:solidFill>
                  <a:srgbClr val="000000"/>
                </a:solidFill>
                <a:latin typeface="Twinkl Cursive Looped - 20"/>
              </a:rPr>
              <a:t>I felt fatigue at the mosque.</a:t>
            </a:r>
          </a:p>
          <a:p>
            <a:r>
              <a:rPr lang="en-GB" sz="1000">
                <a:solidFill>
                  <a:srgbClr val="000000"/>
                </a:solidFill>
                <a:latin typeface="Twinkl Cursive Looped - 20"/>
              </a:rPr>
              <a:t>My tongue had a paper cut from the cheque.</a:t>
            </a:r>
          </a:p>
        </p:txBody>
      </p:sp>
      <p:sp>
        <p:nvSpPr>
          <p:cNvPr id="7" name="TextBox 6">
            <a:hlinkClick r:id="rId2" action="ppaction://hlinkfile"/>
            <a:extLst>
              <a:ext uri="{FF2B5EF4-FFF2-40B4-BE49-F238E27FC236}">
                <a16:creationId xmlns:a16="http://schemas.microsoft.com/office/drawing/2014/main" id="{9E462EC3-AE3F-4261-B7EB-6A2FC79F3EE8}"/>
              </a:ext>
            </a:extLst>
          </p:cNvPr>
          <p:cNvSpPr txBox="1"/>
          <p:nvPr/>
        </p:nvSpPr>
        <p:spPr>
          <a:xfrm>
            <a:off x="3479800" y="4165600"/>
            <a:ext cx="2597671" cy="246221"/>
          </a:xfrm>
          <a:prstGeom prst="rect">
            <a:avLst/>
          </a:prstGeom>
          <a:noFill/>
        </p:spPr>
        <p:txBody>
          <a:bodyPr vert="horz" rtlCol="0">
            <a:spAutoFit/>
          </a:bodyPr>
          <a:lstStyle/>
          <a:p>
            <a:r>
              <a:rPr lang="en-GB" sz="1000">
                <a:solidFill>
                  <a:srgbClr val="000000"/>
                </a:solidFill>
                <a:latin typeface="Arial - 20"/>
              </a:rPr>
              <a:t>Dictation week 5.docx</a:t>
            </a:r>
          </a:p>
        </p:txBody>
      </p:sp>
    </p:spTree>
    <p:extLst>
      <p:ext uri="{BB962C8B-B14F-4D97-AF65-F5344CB8AC3E}">
        <p14:creationId xmlns:p14="http://schemas.microsoft.com/office/powerpoint/2010/main" val="2364816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EBAF9-2EE3-4D68-B73E-9EB6553E3EC3}"/>
              </a:ext>
            </a:extLst>
          </p:cNvPr>
          <p:cNvSpPr txBox="1"/>
          <p:nvPr/>
        </p:nvSpPr>
        <p:spPr>
          <a:xfrm>
            <a:off x="203200" y="1625600"/>
            <a:ext cx="10528300" cy="584775"/>
          </a:xfrm>
          <a:prstGeom prst="rect">
            <a:avLst/>
          </a:prstGeom>
          <a:noFill/>
        </p:spPr>
        <p:txBody>
          <a:bodyPr vert="horz" rtlCol="0">
            <a:spAutoFit/>
          </a:bodyPr>
          <a:lstStyle/>
          <a:p>
            <a:r>
              <a:rPr lang="en-GB">
                <a:solidFill>
                  <a:srgbClr val="000000"/>
                </a:solidFill>
                <a:latin typeface="Twinkl Cursive Looped - 36"/>
              </a:rPr>
              <a:t>LO: </a:t>
            </a:r>
            <a:r>
              <a:rPr lang="en-GB" sz="1400" b="1">
                <a:solidFill>
                  <a:srgbClr val="000000"/>
                </a:solidFill>
                <a:latin typeface="Twinkl Cursive Looped - 28"/>
              </a:rPr>
              <a:t>Spelling test on previous week’s words and ABC words.</a:t>
            </a:r>
          </a:p>
          <a:p>
            <a:r>
              <a:rPr lang="en-GB" sz="1400" b="1">
                <a:solidFill>
                  <a:srgbClr val="000000"/>
                </a:solidFill>
                <a:latin typeface="Twinkl Cursive Looped - 28"/>
              </a:rPr>
              <a:t>(</a:t>
            </a:r>
            <a:r>
              <a:rPr lang="en-GB" sz="800" b="1">
                <a:solidFill>
                  <a:srgbClr val="000000"/>
                </a:solidFill>
                <a:latin typeface="Twinkl Cursive Looped - 16"/>
              </a:rPr>
              <a:t>plus giving new words out)</a:t>
            </a:r>
            <a:r>
              <a:rPr lang="en-GB" sz="800" b="1">
                <a:solidFill>
                  <a:srgbClr val="000000"/>
                </a:solidFill>
                <a:latin typeface="Arial - 16"/>
              </a:rPr>
              <a:t> </a:t>
            </a:r>
          </a:p>
        </p:txBody>
      </p:sp>
      <p:sp>
        <p:nvSpPr>
          <p:cNvPr id="3" name="TextBox 2">
            <a:extLst>
              <a:ext uri="{FF2B5EF4-FFF2-40B4-BE49-F238E27FC236}">
                <a16:creationId xmlns:a16="http://schemas.microsoft.com/office/drawing/2014/main" id="{B4084D34-3F6B-470C-929D-9276F0FA2B26}"/>
              </a:ext>
            </a:extLst>
          </p:cNvPr>
          <p:cNvSpPr txBox="1"/>
          <p:nvPr/>
        </p:nvSpPr>
        <p:spPr>
          <a:xfrm>
            <a:off x="1041400" y="647700"/>
            <a:ext cx="7238746" cy="646331"/>
          </a:xfrm>
          <a:prstGeom prst="rect">
            <a:avLst/>
          </a:prstGeom>
          <a:noFill/>
        </p:spPr>
        <p:txBody>
          <a:bodyPr vert="horz" rtlCol="0">
            <a:spAutoFit/>
          </a:bodyPr>
          <a:lstStyle/>
          <a:p>
            <a:r>
              <a:rPr lang="en-GB">
                <a:solidFill>
                  <a:srgbClr val="000000"/>
                </a:solidFill>
                <a:latin typeface="Twinkl Cursive Looped - 36"/>
              </a:rPr>
              <a:t>Spelling						Week 6/ Lesson 1</a:t>
            </a:r>
          </a:p>
        </p:txBody>
      </p:sp>
      <p:sp>
        <p:nvSpPr>
          <p:cNvPr id="4" name="TextBox 3">
            <a:extLst>
              <a:ext uri="{FF2B5EF4-FFF2-40B4-BE49-F238E27FC236}">
                <a16:creationId xmlns:a16="http://schemas.microsoft.com/office/drawing/2014/main" id="{74B427A3-2895-4B20-9BC2-D9B0194F534A}"/>
              </a:ext>
            </a:extLst>
          </p:cNvPr>
          <p:cNvSpPr txBox="1"/>
          <p:nvPr/>
        </p:nvSpPr>
        <p:spPr>
          <a:xfrm>
            <a:off x="1828800" y="2933700"/>
            <a:ext cx="1446784" cy="461665"/>
          </a:xfrm>
          <a:prstGeom prst="rect">
            <a:avLst/>
          </a:prstGeom>
          <a:noFill/>
        </p:spPr>
        <p:txBody>
          <a:bodyPr vert="horz" rtlCol="0">
            <a:spAutoFit/>
          </a:bodyPr>
          <a:lstStyle/>
          <a:p>
            <a:r>
              <a:rPr lang="en-GB" sz="600">
                <a:solidFill>
                  <a:srgbClr val="000000"/>
                </a:solidFill>
                <a:latin typeface="Twinkl Cursive Looped - 11"/>
              </a:rPr>
              <a:t>There's no other list to give out this week than the ABC spelling List F to practise for next week (if they've passed list A, B, C, D and E).</a:t>
            </a:r>
          </a:p>
        </p:txBody>
      </p:sp>
    </p:spTree>
    <p:extLst>
      <p:ext uri="{BB962C8B-B14F-4D97-AF65-F5344CB8AC3E}">
        <p14:creationId xmlns:p14="http://schemas.microsoft.com/office/powerpoint/2010/main" val="1841433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702656-D6FA-4E10-BB6B-CA1A5368E73B}"/>
              </a:ext>
            </a:extLst>
          </p:cNvPr>
          <p:cNvSpPr txBox="1"/>
          <p:nvPr/>
        </p:nvSpPr>
        <p:spPr>
          <a:xfrm>
            <a:off x="749300" y="1422400"/>
            <a:ext cx="8175879" cy="369332"/>
          </a:xfrm>
          <a:prstGeom prst="rect">
            <a:avLst/>
          </a:prstGeom>
          <a:noFill/>
        </p:spPr>
        <p:txBody>
          <a:bodyPr vert="horz" rtlCol="0">
            <a:spAutoFit/>
          </a:bodyPr>
          <a:lstStyle/>
          <a:p>
            <a:r>
              <a:rPr lang="en-GB">
                <a:solidFill>
                  <a:srgbClr val="000000"/>
                </a:solidFill>
                <a:latin typeface="Twinkl Cursive Looped - 36"/>
              </a:rPr>
              <a:t>LO: apostrophe for contractions</a:t>
            </a:r>
          </a:p>
        </p:txBody>
      </p:sp>
      <p:sp>
        <p:nvSpPr>
          <p:cNvPr id="3" name="TextBox 2">
            <a:extLst>
              <a:ext uri="{FF2B5EF4-FFF2-40B4-BE49-F238E27FC236}">
                <a16:creationId xmlns:a16="http://schemas.microsoft.com/office/drawing/2014/main" id="{935F3D88-B61F-4905-82D3-857FAFDA6595}"/>
              </a:ext>
            </a:extLst>
          </p:cNvPr>
          <p:cNvSpPr txBox="1"/>
          <p:nvPr/>
        </p:nvSpPr>
        <p:spPr>
          <a:xfrm>
            <a:off x="1193800" y="546100"/>
            <a:ext cx="7305954" cy="646331"/>
          </a:xfrm>
          <a:prstGeom prst="rect">
            <a:avLst/>
          </a:prstGeom>
          <a:noFill/>
        </p:spPr>
        <p:txBody>
          <a:bodyPr vert="horz" rtlCol="0">
            <a:spAutoFit/>
          </a:bodyPr>
          <a:lstStyle/>
          <a:p>
            <a:r>
              <a:rPr lang="en-GB">
                <a:solidFill>
                  <a:srgbClr val="000000"/>
                </a:solidFill>
                <a:latin typeface="Twinkl Cursive Looped - 36"/>
              </a:rPr>
              <a:t>Spelling						Week 6/ Lesson 2</a:t>
            </a:r>
          </a:p>
        </p:txBody>
      </p:sp>
      <p:sp>
        <p:nvSpPr>
          <p:cNvPr id="4" name="TextBox 3">
            <a:hlinkClick r:id="rId2"/>
            <a:extLst>
              <a:ext uri="{FF2B5EF4-FFF2-40B4-BE49-F238E27FC236}">
                <a16:creationId xmlns:a16="http://schemas.microsoft.com/office/drawing/2014/main" id="{255139CC-9B8D-48A8-8859-2DA8D80E5314}"/>
              </a:ext>
            </a:extLst>
          </p:cNvPr>
          <p:cNvSpPr txBox="1"/>
          <p:nvPr/>
        </p:nvSpPr>
        <p:spPr>
          <a:xfrm>
            <a:off x="711200" y="4330700"/>
            <a:ext cx="6282407" cy="246221"/>
          </a:xfrm>
          <a:prstGeom prst="rect">
            <a:avLst/>
          </a:prstGeom>
          <a:noFill/>
        </p:spPr>
        <p:txBody>
          <a:bodyPr vert="horz" rtlCol="0">
            <a:spAutoFit/>
          </a:bodyPr>
          <a:lstStyle/>
          <a:p>
            <a:r>
              <a:rPr lang="en-GB" sz="1000">
                <a:solidFill>
                  <a:srgbClr val="000000"/>
                </a:solidFill>
                <a:latin typeface="Arial - 20"/>
              </a:rPr>
              <a:t>How to use apostrophes in contractions - BBC Bitesize</a:t>
            </a:r>
          </a:p>
        </p:txBody>
      </p:sp>
      <p:sp>
        <p:nvSpPr>
          <p:cNvPr id="5" name="TextBox 4">
            <a:extLst>
              <a:ext uri="{FF2B5EF4-FFF2-40B4-BE49-F238E27FC236}">
                <a16:creationId xmlns:a16="http://schemas.microsoft.com/office/drawing/2014/main" id="{E331026A-E661-46B4-8A34-560DA877768B}"/>
              </a:ext>
            </a:extLst>
          </p:cNvPr>
          <p:cNvSpPr txBox="1"/>
          <p:nvPr/>
        </p:nvSpPr>
        <p:spPr>
          <a:xfrm>
            <a:off x="342900" y="2730500"/>
            <a:ext cx="9570720" cy="430887"/>
          </a:xfrm>
          <a:prstGeom prst="rect">
            <a:avLst/>
          </a:prstGeom>
          <a:noFill/>
        </p:spPr>
        <p:txBody>
          <a:bodyPr vert="horz" rtlCol="0">
            <a:spAutoFit/>
          </a:bodyPr>
          <a:lstStyle/>
          <a:p>
            <a:r>
              <a:rPr lang="en-GB" sz="1100">
                <a:solidFill>
                  <a:srgbClr val="000000"/>
                </a:solidFill>
                <a:latin typeface="Twinkl Cursive Looped - 22"/>
              </a:rPr>
              <a:t>Last half term we looked at apostrophe for posession; e.g.:</a:t>
            </a:r>
          </a:p>
          <a:p>
            <a:r>
              <a:rPr lang="en-GB" sz="1100">
                <a:solidFill>
                  <a:srgbClr val="000000"/>
                </a:solidFill>
                <a:latin typeface="Twinkl Cursive Looped - 22"/>
              </a:rPr>
              <a:t> Tom's hat				Thomas' pen</a:t>
            </a:r>
          </a:p>
        </p:txBody>
      </p:sp>
    </p:spTree>
    <p:extLst>
      <p:ext uri="{BB962C8B-B14F-4D97-AF65-F5344CB8AC3E}">
        <p14:creationId xmlns:p14="http://schemas.microsoft.com/office/powerpoint/2010/main" val="30858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733DA3-BCB5-430F-9FB5-DE4B79C37B78}"/>
              </a:ext>
            </a:extLst>
          </p:cNvPr>
          <p:cNvSpPr txBox="1"/>
          <p:nvPr/>
        </p:nvSpPr>
        <p:spPr>
          <a:xfrm>
            <a:off x="1714500" y="165100"/>
            <a:ext cx="9239885" cy="246221"/>
          </a:xfrm>
          <a:prstGeom prst="rect">
            <a:avLst/>
          </a:prstGeom>
          <a:noFill/>
        </p:spPr>
        <p:txBody>
          <a:bodyPr vert="horz" rtlCol="0">
            <a:spAutoFit/>
          </a:bodyPr>
          <a:lstStyle/>
          <a:p>
            <a:r>
              <a:rPr lang="en-GB" sz="1000">
                <a:solidFill>
                  <a:srgbClr val="231F20"/>
                </a:solidFill>
                <a:latin typeface="Twinkl Cursive Looped - 20"/>
              </a:rPr>
              <a:t>Revision of spelling rules learnt last half term.</a:t>
            </a:r>
          </a:p>
        </p:txBody>
      </p:sp>
      <p:sp>
        <p:nvSpPr>
          <p:cNvPr id="3" name="TextBox 2">
            <a:extLst>
              <a:ext uri="{FF2B5EF4-FFF2-40B4-BE49-F238E27FC236}">
                <a16:creationId xmlns:a16="http://schemas.microsoft.com/office/drawing/2014/main" id="{3149334D-CEE2-4BAA-A371-59AD0747A061}"/>
              </a:ext>
            </a:extLst>
          </p:cNvPr>
          <p:cNvSpPr txBox="1"/>
          <p:nvPr/>
        </p:nvSpPr>
        <p:spPr>
          <a:xfrm>
            <a:off x="190500" y="952500"/>
            <a:ext cx="2494094" cy="1585049"/>
          </a:xfrm>
          <a:prstGeom prst="rect">
            <a:avLst/>
          </a:prstGeom>
          <a:noFill/>
        </p:spPr>
        <p:txBody>
          <a:bodyPr vert="horz" rtlCol="0">
            <a:spAutoFit/>
          </a:bodyPr>
          <a:lstStyle/>
          <a:p>
            <a:r>
              <a:rPr lang="en-GB" sz="700" b="1" i="1">
                <a:solidFill>
                  <a:srgbClr val="000000"/>
                </a:solidFill>
                <a:latin typeface="Times New Roman - 12"/>
              </a:rPr>
              <a:t>/ʒə</a:t>
            </a:r>
            <a:r>
              <a:rPr lang="en-GB" sz="700" b="1" i="1">
                <a:solidFill>
                  <a:srgbClr val="000000"/>
                </a:solidFill>
                <a:latin typeface="Twinkl Cursive Looped - 12"/>
              </a:rPr>
              <a:t>/</a:t>
            </a:r>
            <a:r>
              <a:rPr lang="en-GB" sz="700" i="1">
                <a:solidFill>
                  <a:srgbClr val="000000"/>
                </a:solidFill>
                <a:latin typeface="Twinkl Cursive Looped - 12"/>
              </a:rPr>
              <a:t>ending in sure and /ea/for ‘e’</a:t>
            </a:r>
          </a:p>
          <a:p>
            <a:r>
              <a:rPr lang="en-GB" sz="700" i="1">
                <a:solidFill>
                  <a:srgbClr val="000000"/>
                </a:solidFill>
                <a:latin typeface="Twinkl Cursive Looped - 12"/>
              </a:rPr>
              <a:t>m</a:t>
            </a:r>
            <a:r>
              <a:rPr lang="en-GB" sz="900">
                <a:solidFill>
                  <a:srgbClr val="000000"/>
                </a:solidFill>
                <a:latin typeface="Twinkl Cursive Looped - 17"/>
              </a:rPr>
              <a:t>easure</a:t>
            </a:r>
          </a:p>
          <a:p>
            <a:r>
              <a:rPr lang="en-GB" sz="900">
                <a:solidFill>
                  <a:srgbClr val="000000"/>
                </a:solidFill>
                <a:latin typeface="Twinkl Cursive Looped - 17"/>
              </a:rPr>
              <a:t>treasure</a:t>
            </a:r>
          </a:p>
          <a:p>
            <a:r>
              <a:rPr lang="en-GB" sz="900">
                <a:solidFill>
                  <a:srgbClr val="000000"/>
                </a:solidFill>
                <a:latin typeface="Twinkl Cursive Looped - 17"/>
              </a:rPr>
              <a:t>pleasure</a:t>
            </a:r>
          </a:p>
          <a:p>
            <a:r>
              <a:rPr lang="en-GB" sz="900">
                <a:solidFill>
                  <a:srgbClr val="000000"/>
                </a:solidFill>
                <a:latin typeface="Twinkl Cursive Looped - 17"/>
              </a:rPr>
              <a:t>enclosure</a:t>
            </a:r>
          </a:p>
          <a:p>
            <a:r>
              <a:rPr lang="en-GB" sz="900">
                <a:solidFill>
                  <a:srgbClr val="000000"/>
                </a:solidFill>
                <a:latin typeface="Twinkl Cursive Looped - 17"/>
              </a:rPr>
              <a:t>closure</a:t>
            </a:r>
          </a:p>
          <a:p>
            <a:r>
              <a:rPr lang="en-GB" sz="900">
                <a:solidFill>
                  <a:srgbClr val="000000"/>
                </a:solidFill>
                <a:latin typeface="Twinkl Cursive Looped - 17"/>
              </a:rPr>
              <a:t>breakfast</a:t>
            </a:r>
          </a:p>
          <a:p>
            <a:r>
              <a:rPr lang="en-GB" sz="900">
                <a:solidFill>
                  <a:srgbClr val="000000"/>
                </a:solidFill>
                <a:latin typeface="Twinkl Cursive Looped - 17"/>
              </a:rPr>
              <a:t>already</a:t>
            </a:r>
          </a:p>
          <a:p>
            <a:r>
              <a:rPr lang="en-GB" sz="900">
                <a:solidFill>
                  <a:srgbClr val="000000"/>
                </a:solidFill>
                <a:latin typeface="Twinkl Cursive Looped - 17"/>
              </a:rPr>
              <a:t>instead</a:t>
            </a:r>
          </a:p>
          <a:p>
            <a:r>
              <a:rPr lang="en-GB" sz="900">
                <a:solidFill>
                  <a:srgbClr val="000000"/>
                </a:solidFill>
                <a:latin typeface="Twinkl Cursive Looped - 17"/>
              </a:rPr>
              <a:t>weather</a:t>
            </a:r>
          </a:p>
          <a:p>
            <a:r>
              <a:rPr lang="en-GB" sz="900">
                <a:solidFill>
                  <a:srgbClr val="000000"/>
                </a:solidFill>
                <a:latin typeface="Twinkl Cursive Looped - 17"/>
              </a:rPr>
              <a:t>pleasant</a:t>
            </a:r>
          </a:p>
        </p:txBody>
      </p:sp>
      <p:sp>
        <p:nvSpPr>
          <p:cNvPr id="4" name="TextBox 3">
            <a:extLst>
              <a:ext uri="{FF2B5EF4-FFF2-40B4-BE49-F238E27FC236}">
                <a16:creationId xmlns:a16="http://schemas.microsoft.com/office/drawing/2014/main" id="{F0B9AD6B-CD33-4453-B31F-22F706E5E624}"/>
              </a:ext>
            </a:extLst>
          </p:cNvPr>
          <p:cNvSpPr txBox="1"/>
          <p:nvPr/>
        </p:nvSpPr>
        <p:spPr>
          <a:xfrm>
            <a:off x="2984500" y="1168400"/>
            <a:ext cx="1963330" cy="1585049"/>
          </a:xfrm>
          <a:prstGeom prst="rect">
            <a:avLst/>
          </a:prstGeom>
          <a:noFill/>
        </p:spPr>
        <p:txBody>
          <a:bodyPr vert="horz" rtlCol="0">
            <a:spAutoFit/>
          </a:bodyPr>
          <a:lstStyle/>
          <a:p>
            <a:r>
              <a:rPr lang="en-GB" sz="700" i="1" u="sng">
                <a:solidFill>
                  <a:srgbClr val="000000"/>
                </a:solidFill>
                <a:latin typeface="Twinkl Cursive Looped - 13"/>
              </a:rPr>
              <a:t>apostrophefor possession</a:t>
            </a:r>
          </a:p>
          <a:p>
            <a:r>
              <a:rPr lang="en-GB" sz="700" i="1" u="sng">
                <a:solidFill>
                  <a:srgbClr val="000000"/>
                </a:solidFill>
                <a:latin typeface="Twinkl Cursive Looped - 13"/>
              </a:rPr>
              <a:t>L</a:t>
            </a:r>
            <a:r>
              <a:rPr lang="en-GB" sz="900">
                <a:solidFill>
                  <a:srgbClr val="000000"/>
                </a:solidFill>
                <a:latin typeface="Twinkl Cursive Looped - 17"/>
              </a:rPr>
              <a:t>ucy's</a:t>
            </a:r>
          </a:p>
          <a:p>
            <a:r>
              <a:rPr lang="en-GB" sz="900">
                <a:solidFill>
                  <a:srgbClr val="000000"/>
                </a:solidFill>
                <a:latin typeface="Twinkl Cursive Looped - 17"/>
              </a:rPr>
              <a:t>Tom's</a:t>
            </a:r>
          </a:p>
          <a:p>
            <a:r>
              <a:rPr lang="en-GB" sz="900">
                <a:solidFill>
                  <a:srgbClr val="000000"/>
                </a:solidFill>
                <a:latin typeface="Twinkl Cursive Looped - 17"/>
              </a:rPr>
              <a:t>girl's</a:t>
            </a:r>
          </a:p>
          <a:p>
            <a:r>
              <a:rPr lang="en-GB" sz="900">
                <a:solidFill>
                  <a:srgbClr val="000000"/>
                </a:solidFill>
                <a:latin typeface="Twinkl Cursive Looped - 17"/>
              </a:rPr>
              <a:t>boy's</a:t>
            </a:r>
          </a:p>
          <a:p>
            <a:r>
              <a:rPr lang="en-GB" sz="900">
                <a:solidFill>
                  <a:srgbClr val="000000"/>
                </a:solidFill>
                <a:latin typeface="Twinkl Cursive Looped - 17"/>
              </a:rPr>
              <a:t>woman's</a:t>
            </a:r>
          </a:p>
          <a:p>
            <a:r>
              <a:rPr lang="en-GB" sz="900">
                <a:solidFill>
                  <a:srgbClr val="000000"/>
                </a:solidFill>
                <a:latin typeface="Twinkl Cursive Looped - 17"/>
              </a:rPr>
              <a:t>Alice’s</a:t>
            </a:r>
          </a:p>
          <a:p>
            <a:r>
              <a:rPr lang="en-GB" sz="900">
                <a:solidFill>
                  <a:srgbClr val="000000"/>
                </a:solidFill>
                <a:latin typeface="Twinkl Cursive Looped - 17"/>
              </a:rPr>
              <a:t>Agnes’</a:t>
            </a:r>
          </a:p>
          <a:p>
            <a:r>
              <a:rPr lang="en-GB" sz="900">
                <a:solidFill>
                  <a:srgbClr val="000000"/>
                </a:solidFill>
                <a:latin typeface="Twinkl Cursive Looped - 17"/>
              </a:rPr>
              <a:t>Julius’</a:t>
            </a:r>
          </a:p>
          <a:p>
            <a:r>
              <a:rPr lang="en-GB" sz="900">
                <a:solidFill>
                  <a:srgbClr val="000000"/>
                </a:solidFill>
                <a:latin typeface="Twinkl Cursive Looped - 17"/>
              </a:rPr>
              <a:t>dog's</a:t>
            </a:r>
          </a:p>
          <a:p>
            <a:r>
              <a:rPr lang="en-GB" sz="900">
                <a:solidFill>
                  <a:srgbClr val="000000"/>
                </a:solidFill>
                <a:latin typeface="Twinkl Cursive Looped - 17"/>
              </a:rPr>
              <a:t>cat’s</a:t>
            </a:r>
          </a:p>
        </p:txBody>
      </p:sp>
      <p:sp>
        <p:nvSpPr>
          <p:cNvPr id="5" name="Freeform: Shape 4">
            <a:extLst>
              <a:ext uri="{FF2B5EF4-FFF2-40B4-BE49-F238E27FC236}">
                <a16:creationId xmlns:a16="http://schemas.microsoft.com/office/drawing/2014/main" id="{6489F223-777A-4114-ADFD-B170E88C6371}"/>
              </a:ext>
            </a:extLst>
          </p:cNvPr>
          <p:cNvSpPr/>
          <p:nvPr/>
        </p:nvSpPr>
        <p:spPr>
          <a:xfrm>
            <a:off x="5584673" y="870699"/>
            <a:ext cx="4530962" cy="3776726"/>
          </a:xfrm>
          <a:custGeom>
            <a:avLst/>
            <a:gdLst/>
            <a:ahLst/>
            <a:cxnLst/>
            <a:rect l="0" t="0" r="0" b="0"/>
            <a:pathLst>
              <a:path w="4530962" h="3776726">
                <a:moveTo>
                  <a:pt x="0" y="0"/>
                </a:moveTo>
                <a:lnTo>
                  <a:pt x="4530961" y="0"/>
                </a:lnTo>
                <a:lnTo>
                  <a:pt x="4530961" y="3776725"/>
                </a:lnTo>
                <a:lnTo>
                  <a:pt x="0" y="3776725"/>
                </a:lnTo>
                <a:close/>
              </a:path>
            </a:pathLst>
          </a:custGeom>
          <a:solidFill>
            <a:srgbClr val="A52A00"/>
          </a:solidFill>
          <a:ln w="38100" cap="flat" cmpd="sng" algn="ctr">
            <a:solidFill>
              <a:srgbClr val="A52A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9B7D523-27EA-40B8-9499-C001AE45C702}"/>
              </a:ext>
            </a:extLst>
          </p:cNvPr>
          <p:cNvSpPr txBox="1"/>
          <p:nvPr/>
        </p:nvSpPr>
        <p:spPr>
          <a:xfrm>
            <a:off x="5854700" y="1219200"/>
            <a:ext cx="4390609" cy="1384995"/>
          </a:xfrm>
          <a:prstGeom prst="rect">
            <a:avLst/>
          </a:prstGeom>
          <a:noFill/>
        </p:spPr>
        <p:txBody>
          <a:bodyPr vert="horz" rtlCol="0">
            <a:spAutoFit/>
          </a:bodyPr>
          <a:lstStyle/>
          <a:p>
            <a:r>
              <a:rPr lang="en-GB" sz="1000" u="sng">
                <a:solidFill>
                  <a:srgbClr val="FFFFFF"/>
                </a:solidFill>
                <a:latin typeface="Twinkl Cursive Looped - 19"/>
              </a:rPr>
              <a:t>How can you practise spelling?</a:t>
            </a:r>
          </a:p>
          <a:p>
            <a:r>
              <a:rPr lang="en-GB" sz="1000" u="sng">
                <a:solidFill>
                  <a:srgbClr val="FFFFFF"/>
                </a:solidFill>
                <a:latin typeface="Twinkl Cursive Looped - 19"/>
              </a:rPr>
              <a:t>U</a:t>
            </a:r>
            <a:r>
              <a:rPr lang="en-GB" sz="800">
                <a:solidFill>
                  <a:srgbClr val="FFFFFF"/>
                </a:solidFill>
                <a:latin typeface="Twinkl Cursive Looped - 15"/>
              </a:rPr>
              <a:t>nderlining and looking at tricky bits. </a:t>
            </a:r>
          </a:p>
          <a:p>
            <a:r>
              <a:rPr lang="en-GB" sz="800">
                <a:solidFill>
                  <a:srgbClr val="FFFFFF"/>
                </a:solidFill>
                <a:latin typeface="Twinkl Cursive Looped - 15"/>
              </a:rPr>
              <a:t>look, cover, write, check</a:t>
            </a:r>
          </a:p>
          <a:p>
            <a:r>
              <a:rPr lang="en-GB" sz="800">
                <a:solidFill>
                  <a:srgbClr val="FFFFFF"/>
                </a:solidFill>
                <a:latin typeface="Twinkl Cursive Looped - 15"/>
              </a:rPr>
              <a:t>saying it in a funny way: like "Wed - nes - day"</a:t>
            </a:r>
          </a:p>
          <a:p>
            <a:r>
              <a:rPr lang="en-GB" sz="800">
                <a:solidFill>
                  <a:srgbClr val="FFFFFF"/>
                </a:solidFill>
                <a:latin typeface="Twinkl Cursive Looped - 15"/>
              </a:rPr>
              <a:t>drawing a picture in the word</a:t>
            </a:r>
          </a:p>
          <a:p>
            <a:r>
              <a:rPr lang="en-GB" sz="800">
                <a:solidFill>
                  <a:srgbClr val="FFFFFF"/>
                </a:solidFill>
                <a:latin typeface="Twinkl Cursive Looped - 15"/>
              </a:rPr>
              <a:t>drawing a jigsaw piece around the words</a:t>
            </a:r>
          </a:p>
          <a:p>
            <a:r>
              <a:rPr lang="en-GB" sz="800">
                <a:solidFill>
                  <a:srgbClr val="FFFFFF"/>
                </a:solidFill>
                <a:latin typeface="Twinkl Cursive Looped - 15"/>
              </a:rPr>
              <a:t>rainbow writing</a:t>
            </a:r>
          </a:p>
          <a:p>
            <a:r>
              <a:rPr lang="en-GB" sz="800">
                <a:solidFill>
                  <a:srgbClr val="FFFFFF"/>
                </a:solidFill>
                <a:latin typeface="Twinkl Cursive Looped - 15"/>
              </a:rPr>
              <a:t>writing the word out using fancy fonts</a:t>
            </a:r>
          </a:p>
          <a:p>
            <a:r>
              <a:rPr lang="en-GB" sz="800">
                <a:solidFill>
                  <a:srgbClr val="FFFFFF"/>
                </a:solidFill>
                <a:latin typeface="Twinkl Cursive Looped - 15"/>
              </a:rPr>
              <a:t>pyramid words</a:t>
            </a:r>
          </a:p>
          <a:p>
            <a:r>
              <a:rPr lang="en-GB" sz="800">
                <a:solidFill>
                  <a:srgbClr val="FFFFFF"/>
                </a:solidFill>
                <a:latin typeface="Twinkl Cursive Looped - 15"/>
              </a:rPr>
              <a:t> </a:t>
            </a:r>
          </a:p>
        </p:txBody>
      </p:sp>
    </p:spTree>
    <p:extLst>
      <p:ext uri="{BB962C8B-B14F-4D97-AF65-F5344CB8AC3E}">
        <p14:creationId xmlns:p14="http://schemas.microsoft.com/office/powerpoint/2010/main" val="211612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A11240-90D6-4B5B-BCBF-EB7056F21DB9}"/>
              </a:ext>
            </a:extLst>
          </p:cNvPr>
          <p:cNvSpPr txBox="1"/>
          <p:nvPr/>
        </p:nvSpPr>
        <p:spPr>
          <a:xfrm>
            <a:off x="1295400" y="165100"/>
            <a:ext cx="7305954" cy="646331"/>
          </a:xfrm>
          <a:prstGeom prst="rect">
            <a:avLst/>
          </a:prstGeom>
          <a:noFill/>
        </p:spPr>
        <p:txBody>
          <a:bodyPr vert="horz" rtlCol="0">
            <a:spAutoFit/>
          </a:bodyPr>
          <a:lstStyle/>
          <a:p>
            <a:r>
              <a:rPr lang="en-GB">
                <a:solidFill>
                  <a:srgbClr val="000000"/>
                </a:solidFill>
                <a:latin typeface="Twinkl Cursive Looped - 36"/>
              </a:rPr>
              <a:t>Spelling						Week 6/ Lesson 2</a:t>
            </a:r>
          </a:p>
        </p:txBody>
      </p:sp>
      <p:sp>
        <p:nvSpPr>
          <p:cNvPr id="3" name="TextBox 2">
            <a:extLst>
              <a:ext uri="{FF2B5EF4-FFF2-40B4-BE49-F238E27FC236}">
                <a16:creationId xmlns:a16="http://schemas.microsoft.com/office/drawing/2014/main" id="{F41B361D-DC28-4BAB-A7A9-B53979757B65}"/>
              </a:ext>
            </a:extLst>
          </p:cNvPr>
          <p:cNvSpPr txBox="1"/>
          <p:nvPr/>
        </p:nvSpPr>
        <p:spPr>
          <a:xfrm>
            <a:off x="393700" y="1181100"/>
            <a:ext cx="9271000" cy="784830"/>
          </a:xfrm>
          <a:prstGeom prst="rect">
            <a:avLst/>
          </a:prstGeom>
          <a:noFill/>
        </p:spPr>
        <p:txBody>
          <a:bodyPr vert="horz" rtlCol="0">
            <a:spAutoFit/>
          </a:bodyPr>
          <a:lstStyle/>
          <a:p>
            <a:r>
              <a:rPr lang="en-GB" sz="900" b="1">
                <a:solidFill>
                  <a:srgbClr val="000000"/>
                </a:solidFill>
                <a:latin typeface="Twinkl Cursive Looped - 18"/>
              </a:rPr>
              <a:t>Contractions</a:t>
            </a:r>
          </a:p>
          <a:p>
            <a:r>
              <a:rPr lang="en-GB" sz="900" b="1">
                <a:solidFill>
                  <a:srgbClr val="000000"/>
                </a:solidFill>
                <a:latin typeface="Twinkl Cursive Looped - 18"/>
              </a:rPr>
              <a:t>Y</a:t>
            </a:r>
            <a:r>
              <a:rPr lang="en-GB" sz="900">
                <a:solidFill>
                  <a:srgbClr val="000000"/>
                </a:solidFill>
                <a:latin typeface="Twinkl Cursive Looped - 18"/>
              </a:rPr>
              <a:t>ou can use apostrophes to show that you have omitted (left out) some letters when you are joining words together.</a:t>
            </a:r>
          </a:p>
          <a:p>
            <a:r>
              <a:rPr lang="en-GB" sz="900">
                <a:solidFill>
                  <a:srgbClr val="000000"/>
                </a:solidFill>
                <a:latin typeface="Twinkl Cursive Looped - 18"/>
              </a:rPr>
              <a:t>For example, you can join the words ‘you’ and ‘are’ together. You + are = you're. The apostrophe takes the place of the removed letters. In this example, the letter a.</a:t>
            </a:r>
          </a:p>
          <a:p>
            <a:r>
              <a:rPr lang="en-GB" sz="900">
                <a:solidFill>
                  <a:srgbClr val="000000"/>
                </a:solidFill>
                <a:latin typeface="Twinkl Cursive Looped - 18"/>
              </a:rPr>
              <a:t>Sometimes, however, you need to rearrange the letters a bit when you contract the words. For example: will + not = won't.</a:t>
            </a:r>
          </a:p>
          <a:p>
            <a:r>
              <a:rPr lang="en-GB" sz="900">
                <a:solidFill>
                  <a:srgbClr val="000000"/>
                </a:solidFill>
                <a:latin typeface="Twinkl Cursive Looped - 18"/>
              </a:rPr>
              <a:t>Using contractions like these makes your writing easier to read and more friendly.</a:t>
            </a:r>
          </a:p>
        </p:txBody>
      </p:sp>
    </p:spTree>
    <p:extLst>
      <p:ext uri="{BB962C8B-B14F-4D97-AF65-F5344CB8AC3E}">
        <p14:creationId xmlns:p14="http://schemas.microsoft.com/office/powerpoint/2010/main" val="403969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52B74D-4566-435C-B6FB-CA4961674061}"/>
              </a:ext>
            </a:extLst>
          </p:cNvPr>
          <p:cNvSpPr txBox="1"/>
          <p:nvPr/>
        </p:nvSpPr>
        <p:spPr>
          <a:xfrm>
            <a:off x="1295400" y="165100"/>
            <a:ext cx="7305954" cy="646331"/>
          </a:xfrm>
          <a:prstGeom prst="rect">
            <a:avLst/>
          </a:prstGeom>
          <a:noFill/>
        </p:spPr>
        <p:txBody>
          <a:bodyPr vert="horz" rtlCol="0">
            <a:spAutoFit/>
          </a:bodyPr>
          <a:lstStyle/>
          <a:p>
            <a:r>
              <a:rPr lang="en-GB">
                <a:solidFill>
                  <a:srgbClr val="000000"/>
                </a:solidFill>
                <a:latin typeface="Twinkl Cursive Looped - 36"/>
              </a:rPr>
              <a:t>Spelling						Week 6/ Lesson 2</a:t>
            </a:r>
          </a:p>
        </p:txBody>
      </p:sp>
      <p:sp>
        <p:nvSpPr>
          <p:cNvPr id="3" name="TextBox 2">
            <a:extLst>
              <a:ext uri="{FF2B5EF4-FFF2-40B4-BE49-F238E27FC236}">
                <a16:creationId xmlns:a16="http://schemas.microsoft.com/office/drawing/2014/main" id="{BFCCA8EA-6C30-4753-88DE-C29E543B9A58}"/>
              </a:ext>
            </a:extLst>
          </p:cNvPr>
          <p:cNvSpPr txBox="1"/>
          <p:nvPr/>
        </p:nvSpPr>
        <p:spPr>
          <a:xfrm>
            <a:off x="927100" y="2908300"/>
            <a:ext cx="9724644" cy="507831"/>
          </a:xfrm>
          <a:prstGeom prst="rect">
            <a:avLst/>
          </a:prstGeom>
          <a:noFill/>
        </p:spPr>
        <p:txBody>
          <a:bodyPr vert="horz" rtlCol="0">
            <a:spAutoFit/>
          </a:bodyPr>
          <a:lstStyle/>
          <a:p>
            <a:r>
              <a:rPr lang="en-GB" sz="900">
                <a:solidFill>
                  <a:srgbClr val="231F20"/>
                </a:solidFill>
                <a:latin typeface="Twinkl Cursive Looped - 16"/>
              </a:rPr>
              <a:t>Pupils to Quickwrite the contractions.</a:t>
            </a:r>
          </a:p>
          <a:p>
            <a:endParaRPr lang="en-GB" sz="900">
              <a:solidFill>
                <a:srgbClr val="231F20"/>
              </a:solidFill>
              <a:latin typeface="Twinkl Cursive Looped - 16"/>
            </a:endParaRPr>
          </a:p>
          <a:p>
            <a:r>
              <a:rPr lang="en-GB" sz="900">
                <a:solidFill>
                  <a:srgbClr val="231F20"/>
                </a:solidFill>
                <a:latin typeface="Twinkl Cursive Looped - 16"/>
              </a:rPr>
              <a:t>Ensure that the correct handwriting style is used.</a:t>
            </a:r>
          </a:p>
        </p:txBody>
      </p:sp>
      <p:sp>
        <p:nvSpPr>
          <p:cNvPr id="4" name="TextBox 3">
            <a:hlinkClick r:id="rId2" action="ppaction://hlinkpres?slideindex=1&amp;slidetitle="/>
            <a:extLst>
              <a:ext uri="{FF2B5EF4-FFF2-40B4-BE49-F238E27FC236}">
                <a16:creationId xmlns:a16="http://schemas.microsoft.com/office/drawing/2014/main" id="{51BF5477-6001-47BD-A483-2153E1CF5298}"/>
              </a:ext>
            </a:extLst>
          </p:cNvPr>
          <p:cNvSpPr txBox="1"/>
          <p:nvPr/>
        </p:nvSpPr>
        <p:spPr>
          <a:xfrm>
            <a:off x="685800" y="1879600"/>
            <a:ext cx="2696518" cy="246221"/>
          </a:xfrm>
          <a:prstGeom prst="rect">
            <a:avLst/>
          </a:prstGeom>
          <a:noFill/>
        </p:spPr>
        <p:txBody>
          <a:bodyPr vert="horz" rtlCol="0">
            <a:spAutoFit/>
          </a:bodyPr>
          <a:lstStyle/>
          <a:p>
            <a:r>
              <a:rPr lang="en-GB" sz="1000">
                <a:solidFill>
                  <a:srgbClr val="000000"/>
                </a:solidFill>
                <a:latin typeface="Arial - 20"/>
              </a:rPr>
              <a:t>Contractions slides.ppt</a:t>
            </a:r>
          </a:p>
        </p:txBody>
      </p:sp>
    </p:spTree>
    <p:extLst>
      <p:ext uri="{BB962C8B-B14F-4D97-AF65-F5344CB8AC3E}">
        <p14:creationId xmlns:p14="http://schemas.microsoft.com/office/powerpoint/2010/main" val="3092740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B701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03E59-9103-4C6A-A281-E1CB3C3A7507}"/>
              </a:ext>
            </a:extLst>
          </p:cNvPr>
          <p:cNvSpPr txBox="1"/>
          <p:nvPr/>
        </p:nvSpPr>
        <p:spPr>
          <a:xfrm>
            <a:off x="1295400" y="165100"/>
            <a:ext cx="7294981" cy="646331"/>
          </a:xfrm>
          <a:prstGeom prst="rect">
            <a:avLst/>
          </a:prstGeom>
          <a:noFill/>
        </p:spPr>
        <p:txBody>
          <a:bodyPr vert="horz" rtlCol="0">
            <a:spAutoFit/>
          </a:bodyPr>
          <a:lstStyle/>
          <a:p>
            <a:r>
              <a:rPr lang="en-GB">
                <a:solidFill>
                  <a:srgbClr val="000000"/>
                </a:solidFill>
                <a:latin typeface="Twinkl Cursive Looped - 36"/>
              </a:rPr>
              <a:t>Spelling						Week 6/ Lesson 3</a:t>
            </a:r>
          </a:p>
        </p:txBody>
      </p:sp>
      <p:sp>
        <p:nvSpPr>
          <p:cNvPr id="3" name="TextBox 2">
            <a:hlinkClick r:id="rId2"/>
            <a:extLst>
              <a:ext uri="{FF2B5EF4-FFF2-40B4-BE49-F238E27FC236}">
                <a16:creationId xmlns:a16="http://schemas.microsoft.com/office/drawing/2014/main" id="{B9655833-B56E-446F-BC46-1DAF16BCA2F3}"/>
              </a:ext>
            </a:extLst>
          </p:cNvPr>
          <p:cNvSpPr txBox="1"/>
          <p:nvPr/>
        </p:nvSpPr>
        <p:spPr>
          <a:xfrm>
            <a:off x="431800" y="1625600"/>
            <a:ext cx="8559478" cy="246221"/>
          </a:xfrm>
          <a:prstGeom prst="rect">
            <a:avLst/>
          </a:prstGeom>
          <a:noFill/>
        </p:spPr>
        <p:txBody>
          <a:bodyPr vert="horz" rtlCol="0">
            <a:spAutoFit/>
          </a:bodyPr>
          <a:lstStyle/>
          <a:p>
            <a:r>
              <a:rPr lang="en-GB" sz="1000">
                <a:solidFill>
                  <a:srgbClr val="000000"/>
                </a:solidFill>
                <a:latin typeface="Arial - 20"/>
              </a:rPr>
              <a:t>(27) Contractions! - English Grammar Practice - Scratch Garden - YouTube</a:t>
            </a:r>
          </a:p>
        </p:txBody>
      </p:sp>
      <p:pic>
        <p:nvPicPr>
          <p:cNvPr id="5" name="Picture 4">
            <a:extLst>
              <a:ext uri="{FF2B5EF4-FFF2-40B4-BE49-F238E27FC236}">
                <a16:creationId xmlns:a16="http://schemas.microsoft.com/office/drawing/2014/main" id="{F11948B2-9FA9-44CB-903E-3125E7A781B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6700" y="3111500"/>
            <a:ext cx="7376922" cy="2845816"/>
          </a:xfrm>
          <a:prstGeom prst="rect">
            <a:avLst/>
          </a:prstGeom>
          <a:solidFill>
            <a:scrgbClr r="0" g="0" b="0">
              <a:alpha val="0"/>
            </a:scrgbClr>
          </a:solidFill>
        </p:spPr>
      </p:pic>
      <p:sp>
        <p:nvSpPr>
          <p:cNvPr id="6" name="TextBox 5">
            <a:extLst>
              <a:ext uri="{FF2B5EF4-FFF2-40B4-BE49-F238E27FC236}">
                <a16:creationId xmlns:a16="http://schemas.microsoft.com/office/drawing/2014/main" id="{9A694835-C825-4F80-800A-3159BFA45CFF}"/>
              </a:ext>
            </a:extLst>
          </p:cNvPr>
          <p:cNvSpPr txBox="1"/>
          <p:nvPr/>
        </p:nvSpPr>
        <p:spPr>
          <a:xfrm>
            <a:off x="419100" y="2324100"/>
            <a:ext cx="9592818" cy="246221"/>
          </a:xfrm>
          <a:prstGeom prst="rect">
            <a:avLst/>
          </a:prstGeom>
          <a:noFill/>
        </p:spPr>
        <p:txBody>
          <a:bodyPr vert="horz" rtlCol="0">
            <a:spAutoFit/>
          </a:bodyPr>
          <a:lstStyle/>
          <a:p>
            <a:r>
              <a:rPr lang="en-GB" sz="1000">
                <a:solidFill>
                  <a:srgbClr val="000000"/>
                </a:solidFill>
                <a:latin typeface="Twinkl Cursive Looped - 20"/>
              </a:rPr>
              <a:t>Children to play contractions matching pairs (children can cut the cards up and play the game or match them and write the pairs in the spelling jotters).</a:t>
            </a:r>
          </a:p>
        </p:txBody>
      </p:sp>
      <p:sp>
        <p:nvSpPr>
          <p:cNvPr id="7" name="TextBox 6">
            <a:hlinkClick r:id="rId4" action="ppaction://hlinkfile"/>
            <a:extLst>
              <a:ext uri="{FF2B5EF4-FFF2-40B4-BE49-F238E27FC236}">
                <a16:creationId xmlns:a16="http://schemas.microsoft.com/office/drawing/2014/main" id="{04D89849-51DF-4966-B6B8-F89AEA091656}"/>
              </a:ext>
            </a:extLst>
          </p:cNvPr>
          <p:cNvSpPr txBox="1"/>
          <p:nvPr/>
        </p:nvSpPr>
        <p:spPr>
          <a:xfrm>
            <a:off x="7708900" y="3162300"/>
            <a:ext cx="1829353" cy="138499"/>
          </a:xfrm>
          <a:prstGeom prst="rect">
            <a:avLst/>
          </a:prstGeom>
          <a:noFill/>
        </p:spPr>
        <p:txBody>
          <a:bodyPr vert="horz" rtlCol="0">
            <a:spAutoFit/>
          </a:bodyPr>
          <a:lstStyle/>
          <a:p>
            <a:r>
              <a:rPr lang="en-GB" sz="300">
                <a:solidFill>
                  <a:srgbClr val="000000"/>
                </a:solidFill>
                <a:latin typeface="Arial - 5"/>
              </a:rPr>
              <a:t>Week 6 lesson 3 contractions matching pairs game.docx</a:t>
            </a:r>
          </a:p>
        </p:txBody>
      </p:sp>
      <p:pic>
        <p:nvPicPr>
          <p:cNvPr id="9" name="Picture 8">
            <a:extLst>
              <a:ext uri="{FF2B5EF4-FFF2-40B4-BE49-F238E27FC236}">
                <a16:creationId xmlns:a16="http://schemas.microsoft.com/office/drawing/2014/main" id="{F32F5F19-115C-444E-B76D-56B6E440482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231900" y="6610350"/>
            <a:ext cx="5765800" cy="1422400"/>
          </a:xfrm>
          <a:prstGeom prst="rect">
            <a:avLst/>
          </a:prstGeom>
          <a:solidFill>
            <a:scrgbClr r="0" g="0" b="0">
              <a:alpha val="0"/>
            </a:scrgbClr>
          </a:solidFill>
        </p:spPr>
      </p:pic>
      <p:sp>
        <p:nvSpPr>
          <p:cNvPr id="10" name="TextBox 9">
            <a:extLst>
              <a:ext uri="{FF2B5EF4-FFF2-40B4-BE49-F238E27FC236}">
                <a16:creationId xmlns:a16="http://schemas.microsoft.com/office/drawing/2014/main" id="{C74AE113-8C4C-4BB5-B8E4-57FB3F7A3A85}"/>
              </a:ext>
            </a:extLst>
          </p:cNvPr>
          <p:cNvSpPr txBox="1"/>
          <p:nvPr/>
        </p:nvSpPr>
        <p:spPr>
          <a:xfrm>
            <a:off x="965200" y="812800"/>
            <a:ext cx="6436816" cy="369332"/>
          </a:xfrm>
          <a:prstGeom prst="rect">
            <a:avLst/>
          </a:prstGeom>
          <a:noFill/>
        </p:spPr>
        <p:txBody>
          <a:bodyPr vert="horz" rtlCol="0">
            <a:spAutoFit/>
          </a:bodyPr>
          <a:lstStyle/>
          <a:p>
            <a:r>
              <a:rPr lang="en-GB">
                <a:solidFill>
                  <a:srgbClr val="000000"/>
                </a:solidFill>
                <a:latin typeface="Twinkl Cursive Looped - 36"/>
              </a:rPr>
              <a:t>LO: apostrophe for contractions</a:t>
            </a:r>
          </a:p>
        </p:txBody>
      </p:sp>
    </p:spTree>
    <p:extLst>
      <p:ext uri="{BB962C8B-B14F-4D97-AF65-F5344CB8AC3E}">
        <p14:creationId xmlns:p14="http://schemas.microsoft.com/office/powerpoint/2010/main" val="121186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44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41CD01-8AF9-40DF-AF73-B6B246BAAA35}"/>
              </a:ext>
            </a:extLst>
          </p:cNvPr>
          <p:cNvSpPr txBox="1"/>
          <p:nvPr/>
        </p:nvSpPr>
        <p:spPr>
          <a:xfrm>
            <a:off x="1270000" y="635000"/>
            <a:ext cx="8890000" cy="369332"/>
          </a:xfrm>
          <a:prstGeom prst="rect">
            <a:avLst/>
          </a:prstGeom>
          <a:noFill/>
        </p:spPr>
        <p:txBody>
          <a:bodyPr vert="horz" rtlCol="0">
            <a:spAutoFit/>
          </a:bodyPr>
          <a:lstStyle/>
          <a:p>
            <a:r>
              <a:rPr lang="en-GB"/>
              <a:t>Attachments</a:t>
            </a:r>
          </a:p>
        </p:txBody>
      </p:sp>
      <p:cxnSp>
        <p:nvCxnSpPr>
          <p:cNvPr id="3" name="Straight Connector 2">
            <a:extLst>
              <a:ext uri="{FF2B5EF4-FFF2-40B4-BE49-F238E27FC236}">
                <a16:creationId xmlns:a16="http://schemas.microsoft.com/office/drawing/2014/main" id="{D0C33C76-B021-4F42-9CF0-E85EAF55824C}"/>
              </a:ext>
            </a:extLst>
          </p:cNvPr>
          <p:cNvCxnSpPr/>
          <p:nvPr/>
        </p:nvCxnSpPr>
        <p:spPr>
          <a:xfrm>
            <a:off x="1270000" y="12700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AA1E363-DC63-4C62-9D8F-B06FCA4351C9}"/>
              </a:ext>
            </a:extLst>
          </p:cNvPr>
          <p:cNvSpPr txBox="1"/>
          <p:nvPr/>
        </p:nvSpPr>
        <p:spPr>
          <a:xfrm>
            <a:off x="1270000" y="1587500"/>
            <a:ext cx="8890000" cy="369332"/>
          </a:xfrm>
          <a:prstGeom prst="rect">
            <a:avLst/>
          </a:prstGeom>
          <a:noFill/>
        </p:spPr>
        <p:txBody>
          <a:bodyPr vert="horz" rtlCol="0">
            <a:spAutoFit/>
          </a:bodyPr>
          <a:lstStyle/>
          <a:p>
            <a:r>
              <a:rPr lang="en-GB"/>
              <a:t>3.12.docx</a:t>
            </a:r>
          </a:p>
        </p:txBody>
      </p:sp>
      <p:sp>
        <p:nvSpPr>
          <p:cNvPr id="5" name="TextBox 4">
            <a:extLst>
              <a:ext uri="{FF2B5EF4-FFF2-40B4-BE49-F238E27FC236}">
                <a16:creationId xmlns:a16="http://schemas.microsoft.com/office/drawing/2014/main" id="{A2D1F00C-2411-4F2B-A037-B49280D8ADFE}"/>
              </a:ext>
            </a:extLst>
          </p:cNvPr>
          <p:cNvSpPr txBox="1"/>
          <p:nvPr/>
        </p:nvSpPr>
        <p:spPr>
          <a:xfrm>
            <a:off x="1270000" y="2222500"/>
            <a:ext cx="8890000" cy="369332"/>
          </a:xfrm>
          <a:prstGeom prst="rect">
            <a:avLst/>
          </a:prstGeom>
          <a:noFill/>
        </p:spPr>
        <p:txBody>
          <a:bodyPr vert="horz" rtlCol="0">
            <a:spAutoFit/>
          </a:bodyPr>
          <a:lstStyle/>
          <a:p>
            <a:r>
              <a:rPr lang="en-GB"/>
              <a:t>Words to go home Week 2 prefixes mis and re.docx</a:t>
            </a:r>
          </a:p>
        </p:txBody>
      </p:sp>
      <p:sp>
        <p:nvSpPr>
          <p:cNvPr id="6" name="TextBox 5">
            <a:extLst>
              <a:ext uri="{FF2B5EF4-FFF2-40B4-BE49-F238E27FC236}">
                <a16:creationId xmlns:a16="http://schemas.microsoft.com/office/drawing/2014/main" id="{740157DF-FF2B-4B87-BCAC-7BC4FB3BB7EF}"/>
              </a:ext>
            </a:extLst>
          </p:cNvPr>
          <p:cNvSpPr txBox="1"/>
          <p:nvPr/>
        </p:nvSpPr>
        <p:spPr>
          <a:xfrm>
            <a:off x="1270000" y="2857500"/>
            <a:ext cx="8890000" cy="369332"/>
          </a:xfrm>
          <a:prstGeom prst="rect">
            <a:avLst/>
          </a:prstGeom>
          <a:noFill/>
        </p:spPr>
        <p:txBody>
          <a:bodyPr vert="horz" rtlCol="0">
            <a:spAutoFit/>
          </a:bodyPr>
          <a:lstStyle/>
          <a:p>
            <a:r>
              <a:rPr lang="en-GB"/>
              <a:t>3.13.docx</a:t>
            </a:r>
          </a:p>
        </p:txBody>
      </p:sp>
      <p:sp>
        <p:nvSpPr>
          <p:cNvPr id="7" name="TextBox 6">
            <a:extLst>
              <a:ext uri="{FF2B5EF4-FFF2-40B4-BE49-F238E27FC236}">
                <a16:creationId xmlns:a16="http://schemas.microsoft.com/office/drawing/2014/main" id="{35E67D5F-B8BC-4571-8F1A-4E030498CB23}"/>
              </a:ext>
            </a:extLst>
          </p:cNvPr>
          <p:cNvSpPr txBox="1"/>
          <p:nvPr/>
        </p:nvSpPr>
        <p:spPr>
          <a:xfrm>
            <a:off x="1270000" y="3492500"/>
            <a:ext cx="8890000" cy="369332"/>
          </a:xfrm>
          <a:prstGeom prst="rect">
            <a:avLst/>
          </a:prstGeom>
          <a:noFill/>
        </p:spPr>
        <p:txBody>
          <a:bodyPr vert="horz" rtlCol="0">
            <a:spAutoFit/>
          </a:bodyPr>
          <a:lstStyle/>
          <a:p>
            <a:r>
              <a:rPr lang="en-GB"/>
              <a:t>Words to go home Week 3 the i sound spelt y.docx</a:t>
            </a:r>
          </a:p>
        </p:txBody>
      </p:sp>
      <p:sp>
        <p:nvSpPr>
          <p:cNvPr id="8" name="TextBox 7">
            <a:extLst>
              <a:ext uri="{FF2B5EF4-FFF2-40B4-BE49-F238E27FC236}">
                <a16:creationId xmlns:a16="http://schemas.microsoft.com/office/drawing/2014/main" id="{27188A61-867A-4B56-8145-982C59E83381}"/>
              </a:ext>
            </a:extLst>
          </p:cNvPr>
          <p:cNvSpPr txBox="1"/>
          <p:nvPr/>
        </p:nvSpPr>
        <p:spPr>
          <a:xfrm>
            <a:off x="1270000" y="4127500"/>
            <a:ext cx="8890000" cy="369332"/>
          </a:xfrm>
          <a:prstGeom prst="rect">
            <a:avLst/>
          </a:prstGeom>
          <a:noFill/>
        </p:spPr>
        <p:txBody>
          <a:bodyPr vert="horz" rtlCol="0">
            <a:spAutoFit/>
          </a:bodyPr>
          <a:lstStyle/>
          <a:p>
            <a:r>
              <a:rPr lang="en-GB"/>
              <a:t>3.14.docx</a:t>
            </a:r>
          </a:p>
        </p:txBody>
      </p:sp>
      <p:sp>
        <p:nvSpPr>
          <p:cNvPr id="9" name="TextBox 8">
            <a:extLst>
              <a:ext uri="{FF2B5EF4-FFF2-40B4-BE49-F238E27FC236}">
                <a16:creationId xmlns:a16="http://schemas.microsoft.com/office/drawing/2014/main" id="{6E51A23A-76B6-4EFB-8AF1-0DBC1E6EF7C0}"/>
              </a:ext>
            </a:extLst>
          </p:cNvPr>
          <p:cNvSpPr txBox="1"/>
          <p:nvPr/>
        </p:nvSpPr>
        <p:spPr>
          <a:xfrm>
            <a:off x="1270000" y="4762500"/>
            <a:ext cx="8890000" cy="369332"/>
          </a:xfrm>
          <a:prstGeom prst="rect">
            <a:avLst/>
          </a:prstGeom>
          <a:noFill/>
        </p:spPr>
        <p:txBody>
          <a:bodyPr vert="horz" rtlCol="0">
            <a:spAutoFit/>
          </a:bodyPr>
          <a:lstStyle/>
          <a:p>
            <a:r>
              <a:rPr lang="en-GB"/>
              <a:t>Dictation week 3.docx</a:t>
            </a:r>
          </a:p>
        </p:txBody>
      </p:sp>
      <p:sp>
        <p:nvSpPr>
          <p:cNvPr id="10" name="TextBox 9">
            <a:extLst>
              <a:ext uri="{FF2B5EF4-FFF2-40B4-BE49-F238E27FC236}">
                <a16:creationId xmlns:a16="http://schemas.microsoft.com/office/drawing/2014/main" id="{3598EB26-DBF7-426B-AF2F-94DCFAFEF2B2}"/>
              </a:ext>
            </a:extLst>
          </p:cNvPr>
          <p:cNvSpPr txBox="1"/>
          <p:nvPr/>
        </p:nvSpPr>
        <p:spPr>
          <a:xfrm>
            <a:off x="1270000" y="5397500"/>
            <a:ext cx="8890000" cy="369332"/>
          </a:xfrm>
          <a:prstGeom prst="rect">
            <a:avLst/>
          </a:prstGeom>
          <a:noFill/>
        </p:spPr>
        <p:txBody>
          <a:bodyPr vert="horz" rtlCol="0">
            <a:spAutoFit/>
          </a:bodyPr>
          <a:lstStyle/>
          <a:p>
            <a:r>
              <a:rPr lang="en-GB"/>
              <a:t>Correct-the-spelling--grammar-and-punctuation-week4 lesson 3.docx</a:t>
            </a:r>
          </a:p>
        </p:txBody>
      </p:sp>
      <p:sp>
        <p:nvSpPr>
          <p:cNvPr id="11" name="TextBox 10">
            <a:extLst>
              <a:ext uri="{FF2B5EF4-FFF2-40B4-BE49-F238E27FC236}">
                <a16:creationId xmlns:a16="http://schemas.microsoft.com/office/drawing/2014/main" id="{829167FF-2719-4F74-8B92-802299B14C1D}"/>
              </a:ext>
            </a:extLst>
          </p:cNvPr>
          <p:cNvSpPr txBox="1"/>
          <p:nvPr/>
        </p:nvSpPr>
        <p:spPr>
          <a:xfrm>
            <a:off x="1270000" y="6032500"/>
            <a:ext cx="8890000" cy="369332"/>
          </a:xfrm>
          <a:prstGeom prst="rect">
            <a:avLst/>
          </a:prstGeom>
          <a:noFill/>
        </p:spPr>
        <p:txBody>
          <a:bodyPr vert="horz" rtlCol="0">
            <a:spAutoFit/>
          </a:bodyPr>
          <a:lstStyle/>
          <a:p>
            <a:r>
              <a:rPr lang="en-GB"/>
              <a:t>Words to go home Week 5 g and k sound.docx</a:t>
            </a:r>
          </a:p>
        </p:txBody>
      </p:sp>
      <p:sp>
        <p:nvSpPr>
          <p:cNvPr id="12" name="TextBox 11">
            <a:extLst>
              <a:ext uri="{FF2B5EF4-FFF2-40B4-BE49-F238E27FC236}">
                <a16:creationId xmlns:a16="http://schemas.microsoft.com/office/drawing/2014/main" id="{13917116-7901-4F60-9DE2-EAE6E6602FDB}"/>
              </a:ext>
            </a:extLst>
          </p:cNvPr>
          <p:cNvSpPr txBox="1"/>
          <p:nvPr/>
        </p:nvSpPr>
        <p:spPr>
          <a:xfrm>
            <a:off x="1270000" y="6667500"/>
            <a:ext cx="8890000" cy="369332"/>
          </a:xfrm>
          <a:prstGeom prst="rect">
            <a:avLst/>
          </a:prstGeom>
          <a:noFill/>
        </p:spPr>
        <p:txBody>
          <a:bodyPr vert="horz" rtlCol="0">
            <a:spAutoFit/>
          </a:bodyPr>
          <a:lstStyle/>
          <a:p>
            <a:r>
              <a:rPr lang="en-GB"/>
              <a:t>Dictation week 5.docx</a:t>
            </a:r>
          </a:p>
        </p:txBody>
      </p:sp>
      <p:sp>
        <p:nvSpPr>
          <p:cNvPr id="13" name="TextBox 12">
            <a:extLst>
              <a:ext uri="{FF2B5EF4-FFF2-40B4-BE49-F238E27FC236}">
                <a16:creationId xmlns:a16="http://schemas.microsoft.com/office/drawing/2014/main" id="{6132CDC8-7598-41A1-8DFA-4D521CED9263}"/>
              </a:ext>
            </a:extLst>
          </p:cNvPr>
          <p:cNvSpPr txBox="1"/>
          <p:nvPr/>
        </p:nvSpPr>
        <p:spPr>
          <a:xfrm>
            <a:off x="1270000" y="7302500"/>
            <a:ext cx="8890000" cy="369332"/>
          </a:xfrm>
          <a:prstGeom prst="rect">
            <a:avLst/>
          </a:prstGeom>
          <a:noFill/>
        </p:spPr>
        <p:txBody>
          <a:bodyPr vert="horz" rtlCol="0">
            <a:spAutoFit/>
          </a:bodyPr>
          <a:lstStyle/>
          <a:p>
            <a:r>
              <a:rPr lang="en-GB"/>
              <a:t>Contractions slides.ppt</a:t>
            </a:r>
          </a:p>
        </p:txBody>
      </p:sp>
      <p:sp>
        <p:nvSpPr>
          <p:cNvPr id="14" name="TextBox 13">
            <a:extLst>
              <a:ext uri="{FF2B5EF4-FFF2-40B4-BE49-F238E27FC236}">
                <a16:creationId xmlns:a16="http://schemas.microsoft.com/office/drawing/2014/main" id="{C9D5EC44-545D-47EE-9550-8399275CBCFD}"/>
              </a:ext>
            </a:extLst>
          </p:cNvPr>
          <p:cNvSpPr txBox="1"/>
          <p:nvPr/>
        </p:nvSpPr>
        <p:spPr>
          <a:xfrm>
            <a:off x="1270000" y="7937500"/>
            <a:ext cx="8890000" cy="369332"/>
          </a:xfrm>
          <a:prstGeom prst="rect">
            <a:avLst/>
          </a:prstGeom>
          <a:noFill/>
        </p:spPr>
        <p:txBody>
          <a:bodyPr vert="horz" rtlCol="0">
            <a:spAutoFit/>
          </a:bodyPr>
          <a:lstStyle/>
          <a:p>
            <a:r>
              <a:rPr lang="en-GB"/>
              <a:t>Week 6 lesson 3 contractions matching pairs game.docx</a:t>
            </a:r>
          </a:p>
        </p:txBody>
      </p:sp>
    </p:spTree>
    <p:extLst>
      <p:ext uri="{BB962C8B-B14F-4D97-AF65-F5344CB8AC3E}">
        <p14:creationId xmlns:p14="http://schemas.microsoft.com/office/powerpoint/2010/main" val="2581645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B94AA-16B3-4568-8EF2-DD04E7E1B363}"/>
              </a:ext>
            </a:extLst>
          </p:cNvPr>
          <p:cNvSpPr txBox="1"/>
          <p:nvPr/>
        </p:nvSpPr>
        <p:spPr>
          <a:xfrm>
            <a:off x="1778000" y="63500"/>
            <a:ext cx="7233717" cy="923330"/>
          </a:xfrm>
          <a:prstGeom prst="rect">
            <a:avLst/>
          </a:prstGeom>
          <a:noFill/>
        </p:spPr>
        <p:txBody>
          <a:bodyPr vert="horz" rtlCol="0">
            <a:spAutoFit/>
          </a:bodyPr>
          <a:lstStyle/>
          <a:p>
            <a:r>
              <a:rPr lang="en-GB">
                <a:solidFill>
                  <a:srgbClr val="000000"/>
                </a:solidFill>
                <a:latin typeface="Twinkl Cursive Looped - 36"/>
              </a:rPr>
              <a:t>Spelling						Week 1/ Lesson 2</a:t>
            </a:r>
          </a:p>
          <a:p>
            <a:endParaRPr lang="en-GB">
              <a:solidFill>
                <a:srgbClr val="000000"/>
              </a:solidFill>
              <a:latin typeface="Twinkl Cursive Looped - 36"/>
            </a:endParaRPr>
          </a:p>
        </p:txBody>
      </p:sp>
      <p:sp>
        <p:nvSpPr>
          <p:cNvPr id="3" name="TextBox 2">
            <a:extLst>
              <a:ext uri="{FF2B5EF4-FFF2-40B4-BE49-F238E27FC236}">
                <a16:creationId xmlns:a16="http://schemas.microsoft.com/office/drawing/2014/main" id="{B6380CA8-3300-4D9E-BA53-FE8EF3B6C5A2}"/>
              </a:ext>
            </a:extLst>
          </p:cNvPr>
          <p:cNvSpPr txBox="1"/>
          <p:nvPr/>
        </p:nvSpPr>
        <p:spPr>
          <a:xfrm>
            <a:off x="215900" y="1054100"/>
            <a:ext cx="5390238" cy="369332"/>
          </a:xfrm>
          <a:prstGeom prst="rect">
            <a:avLst/>
          </a:prstGeom>
          <a:noFill/>
        </p:spPr>
        <p:txBody>
          <a:bodyPr vert="horz" rtlCol="0">
            <a:spAutoFit/>
          </a:bodyPr>
          <a:lstStyle/>
          <a:p>
            <a:r>
              <a:rPr lang="en-GB">
                <a:solidFill>
                  <a:srgbClr val="000000"/>
                </a:solidFill>
                <a:latin typeface="Twinkl Cursive Looped - 36"/>
              </a:rPr>
              <a:t>LO: to revise homophones</a:t>
            </a:r>
            <a:r>
              <a:rPr lang="en-GB" sz="600" b="1">
                <a:solidFill>
                  <a:srgbClr val="000000"/>
                </a:solidFill>
                <a:latin typeface="Arial - 11"/>
              </a:rPr>
              <a:t> </a:t>
            </a:r>
          </a:p>
        </p:txBody>
      </p:sp>
      <p:sp>
        <p:nvSpPr>
          <p:cNvPr id="4" name="TextBox 3">
            <a:extLst>
              <a:ext uri="{FF2B5EF4-FFF2-40B4-BE49-F238E27FC236}">
                <a16:creationId xmlns:a16="http://schemas.microsoft.com/office/drawing/2014/main" id="{9767A513-3E67-4CA4-A1DC-A9857A6D1B2F}"/>
              </a:ext>
            </a:extLst>
          </p:cNvPr>
          <p:cNvSpPr txBox="1"/>
          <p:nvPr/>
        </p:nvSpPr>
        <p:spPr>
          <a:xfrm>
            <a:off x="3009900" y="4584700"/>
            <a:ext cx="2982214" cy="369332"/>
          </a:xfrm>
          <a:prstGeom prst="rect">
            <a:avLst/>
          </a:prstGeom>
          <a:noFill/>
        </p:spPr>
        <p:txBody>
          <a:bodyPr vert="horz" rtlCol="0">
            <a:spAutoFit/>
          </a:bodyPr>
          <a:lstStyle/>
          <a:p>
            <a:r>
              <a:rPr lang="en-GB">
                <a:solidFill>
                  <a:srgbClr val="00008B"/>
                </a:solidFill>
                <a:latin typeface="Comic Sans MS - 36"/>
              </a:rPr>
              <a:t> 'same'</a:t>
            </a:r>
          </a:p>
        </p:txBody>
      </p:sp>
      <p:sp>
        <p:nvSpPr>
          <p:cNvPr id="5" name="TextBox 4">
            <a:extLst>
              <a:ext uri="{FF2B5EF4-FFF2-40B4-BE49-F238E27FC236}">
                <a16:creationId xmlns:a16="http://schemas.microsoft.com/office/drawing/2014/main" id="{EEBE3127-63E0-48F8-80E9-2F9382F8F406}"/>
              </a:ext>
            </a:extLst>
          </p:cNvPr>
          <p:cNvSpPr txBox="1"/>
          <p:nvPr/>
        </p:nvSpPr>
        <p:spPr>
          <a:xfrm>
            <a:off x="5321300" y="4622800"/>
            <a:ext cx="3128772" cy="369332"/>
          </a:xfrm>
          <a:prstGeom prst="rect">
            <a:avLst/>
          </a:prstGeom>
          <a:noFill/>
        </p:spPr>
        <p:txBody>
          <a:bodyPr vert="horz" rtlCol="0">
            <a:spAutoFit/>
          </a:bodyPr>
          <a:lstStyle/>
          <a:p>
            <a:r>
              <a:rPr lang="en-GB">
                <a:solidFill>
                  <a:srgbClr val="A52A00"/>
                </a:solidFill>
                <a:latin typeface="Comic Sans MS - 36"/>
              </a:rPr>
              <a:t> 'sound'</a:t>
            </a:r>
          </a:p>
        </p:txBody>
      </p:sp>
      <p:sp>
        <p:nvSpPr>
          <p:cNvPr id="6" name="TextBox 5">
            <a:extLst>
              <a:ext uri="{FF2B5EF4-FFF2-40B4-BE49-F238E27FC236}">
                <a16:creationId xmlns:a16="http://schemas.microsoft.com/office/drawing/2014/main" id="{EBF5307D-43B6-4B37-A818-76AF1B4A61C9}"/>
              </a:ext>
            </a:extLst>
          </p:cNvPr>
          <p:cNvSpPr txBox="1"/>
          <p:nvPr/>
        </p:nvSpPr>
        <p:spPr>
          <a:xfrm>
            <a:off x="749300" y="1511300"/>
            <a:ext cx="9334500" cy="830997"/>
          </a:xfrm>
          <a:prstGeom prst="rect">
            <a:avLst/>
          </a:prstGeom>
          <a:noFill/>
        </p:spPr>
        <p:txBody>
          <a:bodyPr vert="horz" rtlCol="0">
            <a:spAutoFit/>
          </a:bodyPr>
          <a:lstStyle/>
          <a:p>
            <a:r>
              <a:rPr lang="en-GB" sz="2400">
                <a:solidFill>
                  <a:srgbClr val="000000"/>
                </a:solidFill>
                <a:latin typeface="Comic Sans MS - 48"/>
              </a:rPr>
              <a:t>Recap: what is a homophone?</a:t>
            </a:r>
          </a:p>
          <a:p>
            <a:endParaRPr lang="en-GB" sz="2400">
              <a:solidFill>
                <a:srgbClr val="000000"/>
              </a:solidFill>
              <a:latin typeface="Comic Sans MS - 48"/>
            </a:endParaRPr>
          </a:p>
        </p:txBody>
      </p:sp>
      <p:sp>
        <p:nvSpPr>
          <p:cNvPr id="7" name="TextBox 6">
            <a:extLst>
              <a:ext uri="{FF2B5EF4-FFF2-40B4-BE49-F238E27FC236}">
                <a16:creationId xmlns:a16="http://schemas.microsoft.com/office/drawing/2014/main" id="{512812ED-8970-4B1C-9741-47D034975E50}"/>
              </a:ext>
            </a:extLst>
          </p:cNvPr>
          <p:cNvSpPr txBox="1"/>
          <p:nvPr/>
        </p:nvSpPr>
        <p:spPr>
          <a:xfrm>
            <a:off x="3594100" y="3213100"/>
            <a:ext cx="2822575" cy="400110"/>
          </a:xfrm>
          <a:prstGeom prst="rect">
            <a:avLst/>
          </a:prstGeom>
          <a:noFill/>
        </p:spPr>
        <p:txBody>
          <a:bodyPr vert="horz" rtlCol="0">
            <a:spAutoFit/>
          </a:bodyPr>
          <a:lstStyle/>
          <a:p>
            <a:r>
              <a:rPr lang="en-GB" sz="2000">
                <a:solidFill>
                  <a:srgbClr val="00008B"/>
                </a:solidFill>
                <a:latin typeface="Comic Sans MS - 40"/>
              </a:rPr>
              <a:t>Homo</a:t>
            </a:r>
            <a:r>
              <a:rPr lang="en-GB" sz="2000">
                <a:solidFill>
                  <a:srgbClr val="A52A00"/>
                </a:solidFill>
                <a:latin typeface="Comic Sans MS - 40"/>
              </a:rPr>
              <a:t>phone</a:t>
            </a:r>
          </a:p>
        </p:txBody>
      </p:sp>
      <p:cxnSp>
        <p:nvCxnSpPr>
          <p:cNvPr id="8" name="Straight Connector 7">
            <a:extLst>
              <a:ext uri="{FF2B5EF4-FFF2-40B4-BE49-F238E27FC236}">
                <a16:creationId xmlns:a16="http://schemas.microsoft.com/office/drawing/2014/main" id="{913A168B-C464-4FB2-A4B3-4A7DDB93E510}"/>
              </a:ext>
            </a:extLst>
          </p:cNvPr>
          <p:cNvCxnSpPr/>
          <p:nvPr/>
        </p:nvCxnSpPr>
        <p:spPr>
          <a:xfrm flipH="1">
            <a:off x="4089400" y="4076700"/>
            <a:ext cx="203200" cy="558800"/>
          </a:xfrm>
          <a:prstGeom prst="line">
            <a:avLst/>
          </a:prstGeom>
          <a:ln w="38100" cap="flat" cmpd="sng" algn="ctr">
            <a:solidFill>
              <a:srgbClr val="00008B"/>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64E864-7BE2-4A1B-BBE0-04FD79AD7D43}"/>
              </a:ext>
            </a:extLst>
          </p:cNvPr>
          <p:cNvCxnSpPr/>
          <p:nvPr/>
        </p:nvCxnSpPr>
        <p:spPr>
          <a:xfrm>
            <a:off x="5600700" y="4025900"/>
            <a:ext cx="241300" cy="609600"/>
          </a:xfrm>
          <a:prstGeom prst="line">
            <a:avLst/>
          </a:prstGeom>
          <a:ln w="38100" cap="flat" cmpd="sng" algn="ctr">
            <a:solidFill>
              <a:srgbClr val="A52A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a:hlinkClick r:id="rId2"/>
            <a:extLst>
              <a:ext uri="{FF2B5EF4-FFF2-40B4-BE49-F238E27FC236}">
                <a16:creationId xmlns:a16="http://schemas.microsoft.com/office/drawing/2014/main" id="{A4DED833-7DF9-4C2D-9F4D-F5013FED0095}"/>
              </a:ext>
            </a:extLst>
          </p:cNvPr>
          <p:cNvSpPr txBox="1"/>
          <p:nvPr/>
        </p:nvSpPr>
        <p:spPr>
          <a:xfrm>
            <a:off x="495300" y="2679700"/>
            <a:ext cx="6800453" cy="246221"/>
          </a:xfrm>
          <a:prstGeom prst="rect">
            <a:avLst/>
          </a:prstGeom>
          <a:noFill/>
        </p:spPr>
        <p:txBody>
          <a:bodyPr vert="horz" rtlCol="0">
            <a:spAutoFit/>
          </a:bodyPr>
          <a:lstStyle/>
          <a:p>
            <a:r>
              <a:rPr lang="en-GB" sz="1000">
                <a:solidFill>
                  <a:srgbClr val="000000"/>
                </a:solidFill>
                <a:latin typeface="Arial - 20"/>
              </a:rPr>
              <a:t>KS2 English- Homophones with Johnny &amp; Inel - BBC Teach</a:t>
            </a:r>
          </a:p>
        </p:txBody>
      </p:sp>
      <p:sp>
        <p:nvSpPr>
          <p:cNvPr id="11" name="TextBox 10">
            <a:hlinkClick r:id="rId3"/>
            <a:extLst>
              <a:ext uri="{FF2B5EF4-FFF2-40B4-BE49-F238E27FC236}">
                <a16:creationId xmlns:a16="http://schemas.microsoft.com/office/drawing/2014/main" id="{9CEA3FEF-124A-419A-82EF-C2877EFFF1BA}"/>
              </a:ext>
            </a:extLst>
          </p:cNvPr>
          <p:cNvSpPr txBox="1"/>
          <p:nvPr/>
        </p:nvSpPr>
        <p:spPr>
          <a:xfrm>
            <a:off x="482600" y="3035300"/>
            <a:ext cx="7341815" cy="246221"/>
          </a:xfrm>
          <a:prstGeom prst="rect">
            <a:avLst/>
          </a:prstGeom>
          <a:noFill/>
        </p:spPr>
        <p:txBody>
          <a:bodyPr vert="horz" rtlCol="0">
            <a:spAutoFit/>
          </a:bodyPr>
          <a:lstStyle/>
          <a:p>
            <a:r>
              <a:rPr lang="en-GB" sz="1000">
                <a:solidFill>
                  <a:srgbClr val="000000"/>
                </a:solidFill>
                <a:latin typeface="Arial - 20"/>
              </a:rPr>
              <a:t>https://www.youtube.com/watch?v=l0VpP7VxtYg&amp;feature=share</a:t>
            </a:r>
          </a:p>
        </p:txBody>
      </p:sp>
    </p:spTree>
    <p:extLst>
      <p:ext uri="{BB962C8B-B14F-4D97-AF65-F5344CB8AC3E}">
        <p14:creationId xmlns:p14="http://schemas.microsoft.com/office/powerpoint/2010/main" val="184509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FF8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5707D-33DB-46CF-8E63-85F34CDB1E2E}"/>
              </a:ext>
            </a:extLst>
          </p:cNvPr>
          <p:cNvSpPr txBox="1"/>
          <p:nvPr/>
        </p:nvSpPr>
        <p:spPr>
          <a:xfrm>
            <a:off x="1270000" y="228600"/>
            <a:ext cx="6875728" cy="646331"/>
          </a:xfrm>
          <a:prstGeom prst="rect">
            <a:avLst/>
          </a:prstGeom>
          <a:noFill/>
        </p:spPr>
        <p:txBody>
          <a:bodyPr vert="horz" rtlCol="0">
            <a:spAutoFit/>
          </a:bodyPr>
          <a:lstStyle/>
          <a:p>
            <a:r>
              <a:rPr lang="en-GB">
                <a:solidFill>
                  <a:srgbClr val="000000"/>
                </a:solidFill>
                <a:latin typeface="Twinkl Cursive Looped - 36"/>
              </a:rPr>
              <a:t>What homophones do you know?</a:t>
            </a:r>
          </a:p>
          <a:p>
            <a:r>
              <a:rPr lang="en-GB">
                <a:solidFill>
                  <a:srgbClr val="000000"/>
                </a:solidFill>
                <a:latin typeface="Twinkl Cursive Looped - 36"/>
              </a:rPr>
              <a:t>(</a:t>
            </a:r>
            <a:r>
              <a:rPr lang="en-GB" sz="800">
                <a:solidFill>
                  <a:srgbClr val="000000"/>
                </a:solidFill>
                <a:latin typeface="Twinkl Cursive Looped - 16"/>
              </a:rPr>
              <a:t>same pronunciation but different meaning)</a:t>
            </a:r>
          </a:p>
        </p:txBody>
      </p:sp>
    </p:spTree>
    <p:extLst>
      <p:ext uri="{BB962C8B-B14F-4D97-AF65-F5344CB8AC3E}">
        <p14:creationId xmlns:p14="http://schemas.microsoft.com/office/powerpoint/2010/main" val="57679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FF8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735FDF-30CB-41FE-9495-8E1C0EEE9EA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27050" y="2755900"/>
            <a:ext cx="1511300" cy="1511300"/>
          </a:xfrm>
          <a:prstGeom prst="rect">
            <a:avLst/>
          </a:prstGeom>
          <a:solidFill>
            <a:scrgbClr r="0" g="0" b="0">
              <a:alpha val="0"/>
            </a:scrgbClr>
          </a:solidFill>
        </p:spPr>
      </p:pic>
      <p:sp>
        <p:nvSpPr>
          <p:cNvPr id="4" name="TextBox 3">
            <a:extLst>
              <a:ext uri="{FF2B5EF4-FFF2-40B4-BE49-F238E27FC236}">
                <a16:creationId xmlns:a16="http://schemas.microsoft.com/office/drawing/2014/main" id="{F8103DD8-D325-46B7-91E9-6D79C2B6CA92}"/>
              </a:ext>
            </a:extLst>
          </p:cNvPr>
          <p:cNvSpPr txBox="1"/>
          <p:nvPr/>
        </p:nvSpPr>
        <p:spPr>
          <a:xfrm>
            <a:off x="1003300" y="3225800"/>
            <a:ext cx="593420" cy="276999"/>
          </a:xfrm>
          <a:prstGeom prst="rect">
            <a:avLst/>
          </a:prstGeom>
          <a:noFill/>
        </p:spPr>
        <p:txBody>
          <a:bodyPr vert="horz" rtlCol="0">
            <a:spAutoFit/>
          </a:bodyPr>
          <a:lstStyle/>
          <a:p>
            <a:r>
              <a:rPr lang="en-GB" sz="1200">
                <a:solidFill>
                  <a:srgbClr val="000000"/>
                </a:solidFill>
                <a:latin typeface="Comic Sans MS - 23"/>
              </a:rPr>
              <a:t>sun</a:t>
            </a:r>
          </a:p>
        </p:txBody>
      </p:sp>
      <p:pic>
        <p:nvPicPr>
          <p:cNvPr id="6" name="Picture 5">
            <a:extLst>
              <a:ext uri="{FF2B5EF4-FFF2-40B4-BE49-F238E27FC236}">
                <a16:creationId xmlns:a16="http://schemas.microsoft.com/office/drawing/2014/main" id="{6C28F23C-5EC2-4A3A-A5C7-C10C2C91A96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32050" y="3067050"/>
            <a:ext cx="1253109" cy="1128141"/>
          </a:xfrm>
          <a:prstGeom prst="rect">
            <a:avLst/>
          </a:prstGeom>
          <a:solidFill>
            <a:scrgbClr r="0" g="0" b="0">
              <a:alpha val="0"/>
            </a:scrgbClr>
          </a:solidFill>
        </p:spPr>
      </p:pic>
      <p:sp>
        <p:nvSpPr>
          <p:cNvPr id="7" name="TextBox 6">
            <a:extLst>
              <a:ext uri="{FF2B5EF4-FFF2-40B4-BE49-F238E27FC236}">
                <a16:creationId xmlns:a16="http://schemas.microsoft.com/office/drawing/2014/main" id="{DD8F47BA-83D3-40C3-B39F-EEBDA8602690}"/>
              </a:ext>
            </a:extLst>
          </p:cNvPr>
          <p:cNvSpPr txBox="1"/>
          <p:nvPr/>
        </p:nvSpPr>
        <p:spPr>
          <a:xfrm>
            <a:off x="2463800" y="3035300"/>
            <a:ext cx="595224" cy="276999"/>
          </a:xfrm>
          <a:prstGeom prst="rect">
            <a:avLst/>
          </a:prstGeom>
          <a:noFill/>
        </p:spPr>
        <p:txBody>
          <a:bodyPr vert="horz" rtlCol="0">
            <a:spAutoFit/>
          </a:bodyPr>
          <a:lstStyle/>
          <a:p>
            <a:r>
              <a:rPr lang="en-GB" sz="1200">
                <a:solidFill>
                  <a:srgbClr val="000000"/>
                </a:solidFill>
                <a:latin typeface="Comic Sans MS - 24"/>
              </a:rPr>
              <a:t>son</a:t>
            </a:r>
          </a:p>
        </p:txBody>
      </p:sp>
      <p:sp>
        <p:nvSpPr>
          <p:cNvPr id="8" name="TextBox 7">
            <a:extLst>
              <a:ext uri="{FF2B5EF4-FFF2-40B4-BE49-F238E27FC236}">
                <a16:creationId xmlns:a16="http://schemas.microsoft.com/office/drawing/2014/main" id="{E428DF9D-733B-4D5E-A5BA-8F9494393D57}"/>
              </a:ext>
            </a:extLst>
          </p:cNvPr>
          <p:cNvSpPr txBox="1"/>
          <p:nvPr/>
        </p:nvSpPr>
        <p:spPr>
          <a:xfrm>
            <a:off x="152400" y="431800"/>
            <a:ext cx="6800470" cy="1061829"/>
          </a:xfrm>
          <a:prstGeom prst="rect">
            <a:avLst/>
          </a:prstGeom>
          <a:noFill/>
        </p:spPr>
        <p:txBody>
          <a:bodyPr vert="horz" rtlCol="0">
            <a:spAutoFit/>
          </a:bodyPr>
          <a:lstStyle/>
          <a:p>
            <a:r>
              <a:rPr lang="en-GB" sz="900">
                <a:solidFill>
                  <a:srgbClr val="231F1F"/>
                </a:solidFill>
                <a:latin typeface="Twinkl Cursive Looped - 18"/>
              </a:rPr>
              <a:t>Fun ways of remembering spellings of homophone pairs, such as:</a:t>
            </a:r>
          </a:p>
          <a:p>
            <a:r>
              <a:rPr lang="en-GB" sz="900">
                <a:solidFill>
                  <a:srgbClr val="231F1F"/>
                </a:solidFill>
                <a:latin typeface="Twinkl Cursive Looped - 18"/>
              </a:rPr>
              <a:t>T</a:t>
            </a:r>
            <a:r>
              <a:rPr lang="en-GB" sz="900" i="1">
                <a:solidFill>
                  <a:srgbClr val="0000FF"/>
                </a:solidFill>
                <a:latin typeface="Twinkl Cursive Looped - 18"/>
              </a:rPr>
              <a:t>here is a piece of pie in the word </a:t>
            </a:r>
            <a:r>
              <a:rPr lang="en-GB" sz="900">
                <a:solidFill>
                  <a:srgbClr val="0000FF"/>
                </a:solidFill>
                <a:latin typeface="Twinkl Cursive Looped - 18"/>
              </a:rPr>
              <a:t>piece</a:t>
            </a:r>
            <a:r>
              <a:rPr lang="en-GB" sz="900" i="1">
                <a:solidFill>
                  <a:srgbClr val="0000FF"/>
                </a:solidFill>
                <a:latin typeface="Twinkl Cursive Looped - 18"/>
              </a:rPr>
              <a:t>.</a:t>
            </a:r>
          </a:p>
          <a:p>
            <a:endParaRPr lang="en-GB" sz="900" i="1">
              <a:solidFill>
                <a:srgbClr val="0000FF"/>
              </a:solidFill>
              <a:latin typeface="Twinkl Cursive Looped - 18"/>
            </a:endParaRPr>
          </a:p>
          <a:p>
            <a:endParaRPr lang="en-GB" sz="900" i="1">
              <a:solidFill>
                <a:srgbClr val="0000FF"/>
              </a:solidFill>
              <a:latin typeface="Twinkl Cursive Looped - 18"/>
            </a:endParaRPr>
          </a:p>
          <a:p>
            <a:endParaRPr lang="en-GB" sz="900" i="1">
              <a:solidFill>
                <a:srgbClr val="0000FF"/>
              </a:solidFill>
              <a:latin typeface="Twinkl Cursive Looped - 18"/>
            </a:endParaRPr>
          </a:p>
          <a:p>
            <a:endParaRPr lang="en-GB" sz="900" i="1">
              <a:solidFill>
                <a:srgbClr val="0000FF"/>
              </a:solidFill>
              <a:latin typeface="Twinkl Cursive Looped - 18"/>
            </a:endParaRPr>
          </a:p>
          <a:p>
            <a:r>
              <a:rPr lang="en-GB" sz="900" i="1">
                <a:solidFill>
                  <a:srgbClr val="0000FF"/>
                </a:solidFill>
                <a:latin typeface="Twinkl Cursive Looped - 18"/>
              </a:rPr>
              <a:t>Draw </a:t>
            </a:r>
            <a:r>
              <a:rPr lang="en-GB" sz="900" i="1">
                <a:solidFill>
                  <a:srgbClr val="000000"/>
                </a:solidFill>
                <a:latin typeface="Twinkl Cursive Looped - 18"/>
              </a:rPr>
              <a:t>a picture:</a:t>
            </a:r>
          </a:p>
        </p:txBody>
      </p:sp>
      <p:sp>
        <p:nvSpPr>
          <p:cNvPr id="9" name="TextBox 8">
            <a:extLst>
              <a:ext uri="{FF2B5EF4-FFF2-40B4-BE49-F238E27FC236}">
                <a16:creationId xmlns:a16="http://schemas.microsoft.com/office/drawing/2014/main" id="{101A7827-C00A-4A36-B45E-D3DE92F56A9D}"/>
              </a:ext>
            </a:extLst>
          </p:cNvPr>
          <p:cNvSpPr txBox="1"/>
          <p:nvPr/>
        </p:nvSpPr>
        <p:spPr>
          <a:xfrm>
            <a:off x="7416800" y="165100"/>
            <a:ext cx="977392" cy="1107996"/>
          </a:xfrm>
          <a:prstGeom prst="rect">
            <a:avLst/>
          </a:prstGeom>
          <a:noFill/>
        </p:spPr>
        <p:txBody>
          <a:bodyPr vert="horz" rtlCol="0">
            <a:spAutoFit/>
          </a:bodyPr>
          <a:lstStyle/>
          <a:p>
            <a:r>
              <a:rPr lang="en-GB" sz="600" i="1" u="sng">
                <a:solidFill>
                  <a:srgbClr val="000000"/>
                </a:solidFill>
                <a:latin typeface="Twinkl Cursive Looped - 12"/>
              </a:rPr>
              <a:t>homophones</a:t>
            </a:r>
          </a:p>
          <a:p>
            <a:r>
              <a:rPr lang="en-GB" sz="600" i="1" u="sng">
                <a:solidFill>
                  <a:srgbClr val="000000"/>
                </a:solidFill>
                <a:latin typeface="Twinkl Cursive Looped - 12"/>
              </a:rPr>
              <a:t>p</a:t>
            </a:r>
            <a:r>
              <a:rPr lang="en-GB" sz="600">
                <a:solidFill>
                  <a:srgbClr val="000000"/>
                </a:solidFill>
                <a:latin typeface="Twinkl Cursive Looped - 12"/>
              </a:rPr>
              <a:t>iece</a:t>
            </a:r>
          </a:p>
          <a:p>
            <a:r>
              <a:rPr lang="en-GB" sz="600">
                <a:solidFill>
                  <a:srgbClr val="000000"/>
                </a:solidFill>
                <a:latin typeface="Twinkl Cursive Looped - 12"/>
              </a:rPr>
              <a:t>peace</a:t>
            </a:r>
          </a:p>
          <a:p>
            <a:r>
              <a:rPr lang="en-GB" sz="600">
                <a:solidFill>
                  <a:srgbClr val="000000"/>
                </a:solidFill>
                <a:latin typeface="Twinkl Cursive Looped - 12"/>
              </a:rPr>
              <a:t>main</a:t>
            </a:r>
          </a:p>
          <a:p>
            <a:r>
              <a:rPr lang="en-GB" sz="600">
                <a:solidFill>
                  <a:srgbClr val="000000"/>
                </a:solidFill>
                <a:latin typeface="Twinkl Cursive Looped - 12"/>
              </a:rPr>
              <a:t>mane</a:t>
            </a:r>
          </a:p>
          <a:p>
            <a:r>
              <a:rPr lang="en-GB" sz="600">
                <a:solidFill>
                  <a:srgbClr val="000000"/>
                </a:solidFill>
                <a:latin typeface="Twinkl Cursive Looped - 12"/>
              </a:rPr>
              <a:t>fair</a:t>
            </a:r>
          </a:p>
          <a:p>
            <a:r>
              <a:rPr lang="en-GB" sz="600">
                <a:solidFill>
                  <a:srgbClr val="000000"/>
                </a:solidFill>
                <a:latin typeface="Twinkl Cursive Looped - 12"/>
              </a:rPr>
              <a:t>fare</a:t>
            </a:r>
          </a:p>
          <a:p>
            <a:r>
              <a:rPr lang="en-GB" sz="600">
                <a:solidFill>
                  <a:srgbClr val="000000"/>
                </a:solidFill>
                <a:latin typeface="Twinkl Cursive Looped - 12"/>
              </a:rPr>
              <a:t>son</a:t>
            </a:r>
          </a:p>
          <a:p>
            <a:r>
              <a:rPr lang="en-GB" sz="600">
                <a:solidFill>
                  <a:srgbClr val="000000"/>
                </a:solidFill>
                <a:latin typeface="Twinkl Cursive Looped - 12"/>
              </a:rPr>
              <a:t>sun</a:t>
            </a:r>
          </a:p>
          <a:p>
            <a:r>
              <a:rPr lang="en-GB" sz="600">
                <a:solidFill>
                  <a:srgbClr val="000000"/>
                </a:solidFill>
                <a:latin typeface="Twinkl Cursive Looped - 12"/>
              </a:rPr>
              <a:t>break</a:t>
            </a:r>
          </a:p>
          <a:p>
            <a:r>
              <a:rPr lang="en-GB" sz="600">
                <a:solidFill>
                  <a:srgbClr val="000000"/>
                </a:solidFill>
                <a:latin typeface="Twinkl Cursive Looped - 12"/>
              </a:rPr>
              <a:t>brake</a:t>
            </a:r>
          </a:p>
        </p:txBody>
      </p:sp>
      <p:sp>
        <p:nvSpPr>
          <p:cNvPr id="10" name="TextBox 9">
            <a:extLst>
              <a:ext uri="{FF2B5EF4-FFF2-40B4-BE49-F238E27FC236}">
                <a16:creationId xmlns:a16="http://schemas.microsoft.com/office/drawing/2014/main" id="{610DDB15-A6CF-4708-B844-8BB5074067DB}"/>
              </a:ext>
            </a:extLst>
          </p:cNvPr>
          <p:cNvSpPr txBox="1"/>
          <p:nvPr/>
        </p:nvSpPr>
        <p:spPr>
          <a:xfrm>
            <a:off x="4292600" y="2540000"/>
            <a:ext cx="1477480" cy="1077218"/>
          </a:xfrm>
          <a:prstGeom prst="rect">
            <a:avLst/>
          </a:prstGeom>
          <a:noFill/>
        </p:spPr>
        <p:txBody>
          <a:bodyPr vert="horz" rtlCol="0">
            <a:spAutoFit/>
          </a:bodyPr>
          <a:lstStyle/>
          <a:p>
            <a:r>
              <a:rPr lang="en-GB" sz="400" i="1" u="sng">
                <a:solidFill>
                  <a:srgbClr val="000000"/>
                </a:solidFill>
                <a:latin typeface="Twinkl Cursive Looped - 7"/>
              </a:rPr>
              <a:t>near homophones and homophone</a:t>
            </a:r>
          </a:p>
          <a:p>
            <a:r>
              <a:rPr lang="en-GB" sz="400" i="1" u="sng">
                <a:solidFill>
                  <a:srgbClr val="000000"/>
                </a:solidFill>
                <a:latin typeface="Twinkl Cursive Looped - 7"/>
              </a:rPr>
              <a:t>n</a:t>
            </a:r>
            <a:r>
              <a:rPr lang="en-GB" sz="600">
                <a:solidFill>
                  <a:srgbClr val="000000"/>
                </a:solidFill>
                <a:latin typeface="Twinkl Cursive Looped - 12"/>
              </a:rPr>
              <a:t>ot</a:t>
            </a:r>
          </a:p>
          <a:p>
            <a:r>
              <a:rPr lang="en-GB" sz="600">
                <a:solidFill>
                  <a:srgbClr val="000000"/>
                </a:solidFill>
                <a:latin typeface="Twinkl Cursive Looped - 12"/>
              </a:rPr>
              <a:t>knot</a:t>
            </a:r>
          </a:p>
          <a:p>
            <a:r>
              <a:rPr lang="en-GB" sz="600">
                <a:solidFill>
                  <a:srgbClr val="000000"/>
                </a:solidFill>
                <a:latin typeface="Twinkl Cursive Looped - 12"/>
              </a:rPr>
              <a:t>accept</a:t>
            </a:r>
          </a:p>
          <a:p>
            <a:r>
              <a:rPr lang="en-GB" sz="600">
                <a:solidFill>
                  <a:srgbClr val="000000"/>
                </a:solidFill>
                <a:latin typeface="Twinkl Cursive Looped - 12"/>
              </a:rPr>
              <a:t>except</a:t>
            </a:r>
          </a:p>
          <a:p>
            <a:r>
              <a:rPr lang="en-GB" sz="600">
                <a:solidFill>
                  <a:srgbClr val="000000"/>
                </a:solidFill>
                <a:latin typeface="Twinkl Cursive Looped - 12"/>
              </a:rPr>
              <a:t>male</a:t>
            </a:r>
          </a:p>
          <a:p>
            <a:r>
              <a:rPr lang="en-GB" sz="600">
                <a:solidFill>
                  <a:srgbClr val="000000"/>
                </a:solidFill>
                <a:latin typeface="Twinkl Cursive Looped - 12"/>
              </a:rPr>
              <a:t>mail</a:t>
            </a:r>
          </a:p>
          <a:p>
            <a:r>
              <a:rPr lang="en-GB" sz="600">
                <a:solidFill>
                  <a:srgbClr val="000000"/>
                </a:solidFill>
                <a:latin typeface="Twinkl Cursive Looped - 12"/>
              </a:rPr>
              <a:t>won</a:t>
            </a:r>
          </a:p>
          <a:p>
            <a:r>
              <a:rPr lang="en-GB" sz="600">
                <a:solidFill>
                  <a:srgbClr val="000000"/>
                </a:solidFill>
                <a:latin typeface="Twinkl Cursive Looped - 12"/>
              </a:rPr>
              <a:t>one</a:t>
            </a:r>
          </a:p>
          <a:p>
            <a:r>
              <a:rPr lang="en-GB" sz="600">
                <a:solidFill>
                  <a:srgbClr val="000000"/>
                </a:solidFill>
                <a:latin typeface="Twinkl Cursive Looped - 12"/>
              </a:rPr>
              <a:t>advice</a:t>
            </a:r>
          </a:p>
          <a:p>
            <a:r>
              <a:rPr lang="en-GB" sz="600">
                <a:solidFill>
                  <a:srgbClr val="000000"/>
                </a:solidFill>
                <a:latin typeface="Twinkl Cursive Looped - 12"/>
              </a:rPr>
              <a:t>advise</a:t>
            </a:r>
          </a:p>
        </p:txBody>
      </p:sp>
    </p:spTree>
    <p:extLst>
      <p:ext uri="{BB962C8B-B14F-4D97-AF65-F5344CB8AC3E}">
        <p14:creationId xmlns:p14="http://schemas.microsoft.com/office/powerpoint/2010/main" val="372145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8FB9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D801EB-ABE6-4741-A9B7-612E9974881B}"/>
              </a:ext>
            </a:extLst>
          </p:cNvPr>
          <p:cNvSpPr txBox="1"/>
          <p:nvPr/>
        </p:nvSpPr>
        <p:spPr>
          <a:xfrm>
            <a:off x="698500" y="203200"/>
            <a:ext cx="7222744" cy="646331"/>
          </a:xfrm>
          <a:prstGeom prst="rect">
            <a:avLst/>
          </a:prstGeom>
          <a:noFill/>
        </p:spPr>
        <p:txBody>
          <a:bodyPr vert="horz" rtlCol="0">
            <a:spAutoFit/>
          </a:bodyPr>
          <a:lstStyle/>
          <a:p>
            <a:r>
              <a:rPr lang="en-GB">
                <a:solidFill>
                  <a:srgbClr val="000000"/>
                </a:solidFill>
                <a:latin typeface="Twinkl Cursive Looped - 36"/>
              </a:rPr>
              <a:t>Spelling						Week 1/ Lesson 3</a:t>
            </a:r>
          </a:p>
        </p:txBody>
      </p:sp>
      <p:sp>
        <p:nvSpPr>
          <p:cNvPr id="3" name="TextBox 2">
            <a:extLst>
              <a:ext uri="{FF2B5EF4-FFF2-40B4-BE49-F238E27FC236}">
                <a16:creationId xmlns:a16="http://schemas.microsoft.com/office/drawing/2014/main" id="{E31F4943-D883-47DA-B7F0-DC71A8298DB0}"/>
              </a:ext>
            </a:extLst>
          </p:cNvPr>
          <p:cNvSpPr txBox="1"/>
          <p:nvPr/>
        </p:nvSpPr>
        <p:spPr>
          <a:xfrm>
            <a:off x="1663700" y="1079500"/>
            <a:ext cx="5626100" cy="215444"/>
          </a:xfrm>
          <a:prstGeom prst="rect">
            <a:avLst/>
          </a:prstGeom>
          <a:noFill/>
        </p:spPr>
        <p:txBody>
          <a:bodyPr vert="horz" rtlCol="0">
            <a:spAutoFit/>
          </a:bodyPr>
          <a:lstStyle/>
          <a:p>
            <a:r>
              <a:rPr lang="en-GB" sz="800">
                <a:solidFill>
                  <a:srgbClr val="231F20"/>
                </a:solidFill>
                <a:latin typeface="Twinkl Cursive Looped - 16"/>
              </a:rPr>
              <a:t>LO: Revise Year 2 prefixes and suffixes</a:t>
            </a:r>
          </a:p>
        </p:txBody>
      </p:sp>
      <p:sp>
        <p:nvSpPr>
          <p:cNvPr id="4" name="TextBox 3">
            <a:hlinkClick r:id="rId2"/>
            <a:extLst>
              <a:ext uri="{FF2B5EF4-FFF2-40B4-BE49-F238E27FC236}">
                <a16:creationId xmlns:a16="http://schemas.microsoft.com/office/drawing/2014/main" id="{C7CA269B-8F0E-4535-B584-02F7C49E83A9}"/>
              </a:ext>
            </a:extLst>
          </p:cNvPr>
          <p:cNvSpPr txBox="1"/>
          <p:nvPr/>
        </p:nvSpPr>
        <p:spPr>
          <a:xfrm>
            <a:off x="304800" y="1752600"/>
            <a:ext cx="3909963" cy="246221"/>
          </a:xfrm>
          <a:prstGeom prst="rect">
            <a:avLst/>
          </a:prstGeom>
          <a:noFill/>
        </p:spPr>
        <p:txBody>
          <a:bodyPr vert="horz" rtlCol="0">
            <a:spAutoFit/>
          </a:bodyPr>
          <a:lstStyle/>
          <a:p>
            <a:r>
              <a:rPr lang="en-GB" sz="1000">
                <a:solidFill>
                  <a:srgbClr val="000000"/>
                </a:solidFill>
                <a:latin typeface="Arial - 20"/>
              </a:rPr>
              <a:t>What are prefixes- - BBC Bitesize</a:t>
            </a:r>
          </a:p>
        </p:txBody>
      </p:sp>
      <p:sp>
        <p:nvSpPr>
          <p:cNvPr id="5" name="TextBox 4">
            <a:extLst>
              <a:ext uri="{FF2B5EF4-FFF2-40B4-BE49-F238E27FC236}">
                <a16:creationId xmlns:a16="http://schemas.microsoft.com/office/drawing/2014/main" id="{7BCCE064-0B58-40A7-AC5A-DF1B57BD9BFB}"/>
              </a:ext>
            </a:extLst>
          </p:cNvPr>
          <p:cNvSpPr txBox="1"/>
          <p:nvPr/>
        </p:nvSpPr>
        <p:spPr>
          <a:xfrm>
            <a:off x="88900" y="2794000"/>
            <a:ext cx="9271000" cy="646331"/>
          </a:xfrm>
          <a:prstGeom prst="rect">
            <a:avLst/>
          </a:prstGeom>
          <a:noFill/>
        </p:spPr>
        <p:txBody>
          <a:bodyPr vert="horz" rtlCol="0">
            <a:spAutoFit/>
          </a:bodyPr>
          <a:lstStyle/>
          <a:p>
            <a:r>
              <a:rPr lang="en-GB" sz="600">
                <a:solidFill>
                  <a:srgbClr val="000000"/>
                </a:solidFill>
                <a:latin typeface="Twinkl Cursive Looped - 12"/>
              </a:rPr>
              <a:t>Prefixes are a group of letters that change the meaning of a word when they are added to the start. Most prefixes mean a similar thing when they're added to different words.</a:t>
            </a:r>
          </a:p>
          <a:p>
            <a:r>
              <a:rPr lang="en-GB" sz="600">
                <a:solidFill>
                  <a:srgbClr val="000000"/>
                </a:solidFill>
                <a:latin typeface="Twinkl Cursive Looped - 12"/>
              </a:rPr>
              <a:t>un usually means not. For example, unhappy, unlocked, unfair</a:t>
            </a:r>
          </a:p>
          <a:p>
            <a:r>
              <a:rPr lang="en-GB" sz="600">
                <a:solidFill>
                  <a:srgbClr val="000000"/>
                </a:solidFill>
                <a:latin typeface="Twinkl Cursive Looped - 12"/>
              </a:rPr>
              <a:t>dis and mis usually have negative meanings. For example, disagree, disobey, misbehave, mislead</a:t>
            </a:r>
          </a:p>
          <a:p>
            <a:r>
              <a:rPr lang="en-GB" sz="600">
                <a:solidFill>
                  <a:srgbClr val="000000"/>
                </a:solidFill>
                <a:latin typeface="Twinkl Cursive Looped - 12"/>
              </a:rPr>
              <a:t>re usually means again or back. For example, redo, reappear, redecorate</a:t>
            </a:r>
          </a:p>
          <a:p>
            <a:r>
              <a:rPr lang="en-GB" sz="600">
                <a:solidFill>
                  <a:srgbClr val="000000"/>
                </a:solidFill>
                <a:latin typeface="Twinkl Cursive Looped - 12"/>
              </a:rPr>
              <a:t>sub usually means under. For example, subheading or submarine</a:t>
            </a:r>
          </a:p>
          <a:p>
            <a:r>
              <a:rPr lang="en-GB" sz="600">
                <a:solidFill>
                  <a:srgbClr val="000000"/>
                </a:solidFill>
                <a:latin typeface="Twinkl Cursive Looped - 12"/>
              </a:rPr>
              <a:t> </a:t>
            </a:r>
            <a:r>
              <a:rPr lang="en-GB" sz="600">
                <a:solidFill>
                  <a:srgbClr val="000000"/>
                </a:solidFill>
                <a:latin typeface="Times New Roman - 12"/>
              </a:rPr>
              <a:t>​</a:t>
            </a:r>
          </a:p>
        </p:txBody>
      </p:sp>
    </p:spTree>
    <p:extLst>
      <p:ext uri="{BB962C8B-B14F-4D97-AF65-F5344CB8AC3E}">
        <p14:creationId xmlns:p14="http://schemas.microsoft.com/office/powerpoint/2010/main" val="215782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FF80"/>
        </a:solidFill>
        <a:effectLst/>
      </p:bgPr>
    </p:bg>
    <p:spTree>
      <p:nvGrpSpPr>
        <p:cNvPr id="1" name=""/>
        <p:cNvGrpSpPr/>
        <p:nvPr/>
      </p:nvGrpSpPr>
      <p:grpSpPr>
        <a:xfrm>
          <a:off x="0" y="0"/>
          <a:ext cx="0" cy="0"/>
          <a:chOff x="0" y="0"/>
          <a:chExt cx="0" cy="0"/>
        </a:xfrm>
      </p:grpSpPr>
      <p:sp>
        <p:nvSpPr>
          <p:cNvPr id="2" name="TextBox 1">
            <a:hlinkClick r:id="rId2"/>
            <a:extLst>
              <a:ext uri="{FF2B5EF4-FFF2-40B4-BE49-F238E27FC236}">
                <a16:creationId xmlns:a16="http://schemas.microsoft.com/office/drawing/2014/main" id="{5FF5B027-5F96-4496-B9BA-9B12AF8F2FEA}"/>
              </a:ext>
            </a:extLst>
          </p:cNvPr>
          <p:cNvSpPr txBox="1"/>
          <p:nvPr/>
        </p:nvSpPr>
        <p:spPr>
          <a:xfrm>
            <a:off x="1219200" y="266700"/>
            <a:ext cx="3877097" cy="246221"/>
          </a:xfrm>
          <a:prstGeom prst="rect">
            <a:avLst/>
          </a:prstGeom>
          <a:noFill/>
        </p:spPr>
        <p:txBody>
          <a:bodyPr vert="horz" rtlCol="0">
            <a:spAutoFit/>
          </a:bodyPr>
          <a:lstStyle/>
          <a:p>
            <a:r>
              <a:rPr lang="en-GB" sz="1000">
                <a:solidFill>
                  <a:srgbClr val="000000"/>
                </a:solidFill>
                <a:latin typeface="Arial - 20"/>
              </a:rPr>
              <a:t>What are suffixes- - BBC Bitesize</a:t>
            </a:r>
          </a:p>
        </p:txBody>
      </p:sp>
      <p:sp>
        <p:nvSpPr>
          <p:cNvPr id="3" name="TextBox 2">
            <a:extLst>
              <a:ext uri="{FF2B5EF4-FFF2-40B4-BE49-F238E27FC236}">
                <a16:creationId xmlns:a16="http://schemas.microsoft.com/office/drawing/2014/main" id="{E90DDF8D-C2DD-4AD6-850B-446AA4609A7E}"/>
              </a:ext>
            </a:extLst>
          </p:cNvPr>
          <p:cNvSpPr txBox="1"/>
          <p:nvPr/>
        </p:nvSpPr>
        <p:spPr>
          <a:xfrm>
            <a:off x="228600" y="1054100"/>
            <a:ext cx="9271000" cy="646331"/>
          </a:xfrm>
          <a:prstGeom prst="rect">
            <a:avLst/>
          </a:prstGeom>
          <a:noFill/>
        </p:spPr>
        <p:txBody>
          <a:bodyPr vert="horz" rtlCol="0">
            <a:spAutoFit/>
          </a:bodyPr>
          <a:lstStyle/>
          <a:p>
            <a:r>
              <a:rPr lang="en-GB" sz="900" b="1">
                <a:solidFill>
                  <a:srgbClr val="000000"/>
                </a:solidFill>
                <a:latin typeface="Twinkl Cursive Looped - 18"/>
              </a:rPr>
              <a:t>Suffixes</a:t>
            </a:r>
          </a:p>
          <a:p>
            <a:r>
              <a:rPr lang="en-GB" sz="900" b="1">
                <a:solidFill>
                  <a:srgbClr val="000000"/>
                </a:solidFill>
                <a:latin typeface="Twinkl Cursive Looped - 18"/>
              </a:rPr>
              <a:t>A</a:t>
            </a:r>
            <a:r>
              <a:rPr lang="en-GB" sz="600">
                <a:solidFill>
                  <a:srgbClr val="000000"/>
                </a:solidFill>
                <a:latin typeface="Twinkl Cursive Looped - 12"/>
              </a:rPr>
              <a:t> suffix is a letter or group of letters that goes on the end of a word and changes the word's meaning.</a:t>
            </a:r>
          </a:p>
          <a:p>
            <a:r>
              <a:rPr lang="en-GB" sz="600">
                <a:solidFill>
                  <a:srgbClr val="000000"/>
                </a:solidFill>
                <a:latin typeface="Twinkl Cursive Looped - 12"/>
              </a:rPr>
              <a:t>Sometimes they also change the original word's spelling. When adding a suffix you might have to double the last letter. For example when adding 'ed' to 'drop' you also double the p so it becomes 'dropped'.</a:t>
            </a:r>
          </a:p>
          <a:p>
            <a:r>
              <a:rPr lang="en-GB" sz="600">
                <a:solidFill>
                  <a:srgbClr val="000000"/>
                </a:solidFill>
                <a:latin typeface="Twinkl Cursive Looped - 12"/>
              </a:rPr>
              <a:t>Some suffixes have specific uses. Adding ‘ing’ can change a noun into a verb eg 'garden' to 'gardening'. While ‘ed’ can put a verb in the past tense eg 'jump' to 'jumped'.</a:t>
            </a:r>
          </a:p>
          <a:p>
            <a:r>
              <a:rPr lang="en-GB" sz="600">
                <a:solidFill>
                  <a:srgbClr val="000000"/>
                </a:solidFill>
                <a:latin typeface="Twinkl Cursive Looped - 12"/>
              </a:rPr>
              <a:t> </a:t>
            </a:r>
            <a:r>
              <a:rPr lang="en-GB" sz="600">
                <a:solidFill>
                  <a:srgbClr val="000000"/>
                </a:solidFill>
                <a:latin typeface="Times New Roman - 12"/>
              </a:rPr>
              <a:t>​</a:t>
            </a:r>
          </a:p>
        </p:txBody>
      </p:sp>
      <p:sp>
        <p:nvSpPr>
          <p:cNvPr id="4" name="TextBox 3">
            <a:hlinkClick r:id="rId3"/>
            <a:extLst>
              <a:ext uri="{FF2B5EF4-FFF2-40B4-BE49-F238E27FC236}">
                <a16:creationId xmlns:a16="http://schemas.microsoft.com/office/drawing/2014/main" id="{BF2F6A73-3E7F-4616-A065-0CED2938519E}"/>
              </a:ext>
            </a:extLst>
          </p:cNvPr>
          <p:cNvSpPr txBox="1"/>
          <p:nvPr/>
        </p:nvSpPr>
        <p:spPr>
          <a:xfrm>
            <a:off x="406400" y="3022600"/>
            <a:ext cx="4583286" cy="246221"/>
          </a:xfrm>
          <a:prstGeom prst="rect">
            <a:avLst/>
          </a:prstGeom>
          <a:noFill/>
        </p:spPr>
        <p:txBody>
          <a:bodyPr vert="horz" rtlCol="0">
            <a:spAutoFit/>
          </a:bodyPr>
          <a:lstStyle/>
          <a:p>
            <a:r>
              <a:rPr lang="en-GB" sz="1000">
                <a:solidFill>
                  <a:srgbClr val="000000"/>
                </a:solidFill>
                <a:latin typeface="Arial - 20"/>
              </a:rPr>
              <a:t>How to use the suffix –ly - BBC Bitesize</a:t>
            </a:r>
          </a:p>
        </p:txBody>
      </p:sp>
      <p:sp>
        <p:nvSpPr>
          <p:cNvPr id="5" name="TextBox 4">
            <a:extLst>
              <a:ext uri="{FF2B5EF4-FFF2-40B4-BE49-F238E27FC236}">
                <a16:creationId xmlns:a16="http://schemas.microsoft.com/office/drawing/2014/main" id="{25488623-B4E0-4662-9C13-186BA55FA983}"/>
              </a:ext>
            </a:extLst>
          </p:cNvPr>
          <p:cNvSpPr txBox="1"/>
          <p:nvPr/>
        </p:nvSpPr>
        <p:spPr>
          <a:xfrm>
            <a:off x="444500" y="3517900"/>
            <a:ext cx="5675732" cy="1107996"/>
          </a:xfrm>
          <a:prstGeom prst="rect">
            <a:avLst/>
          </a:prstGeom>
          <a:noFill/>
        </p:spPr>
        <p:txBody>
          <a:bodyPr vert="horz" rtlCol="0">
            <a:spAutoFit/>
          </a:bodyPr>
          <a:lstStyle/>
          <a:p>
            <a:r>
              <a:rPr lang="en-GB" sz="900" b="1">
                <a:solidFill>
                  <a:srgbClr val="000000"/>
                </a:solidFill>
                <a:latin typeface="Twinkl Cursive Looped - 18"/>
              </a:rPr>
              <a:t>Adding the suffix -ly</a:t>
            </a:r>
          </a:p>
          <a:p>
            <a:r>
              <a:rPr lang="en-GB" sz="900" b="1">
                <a:solidFill>
                  <a:srgbClr val="000000"/>
                </a:solidFill>
                <a:latin typeface="Twinkl Cursive Looped - 18"/>
              </a:rPr>
              <a:t>S</a:t>
            </a:r>
            <a:r>
              <a:rPr lang="en-GB" sz="600">
                <a:solidFill>
                  <a:srgbClr val="000000"/>
                </a:solidFill>
                <a:latin typeface="Twinkl Cursive Looped - 12"/>
              </a:rPr>
              <a:t>uffixes are letters that can be added to the end of words to change their meaning.</a:t>
            </a:r>
          </a:p>
          <a:p>
            <a:r>
              <a:rPr lang="en-GB" sz="600">
                <a:solidFill>
                  <a:srgbClr val="000000"/>
                </a:solidFill>
                <a:latin typeface="Twinkl Cursive Looped - 12"/>
              </a:rPr>
              <a:t>Adding the suffix -ly, turns an adjective into an adverb</a:t>
            </a:r>
          </a:p>
          <a:p>
            <a:r>
              <a:rPr lang="en-GB" sz="600">
                <a:solidFill>
                  <a:srgbClr val="000000"/>
                </a:solidFill>
                <a:latin typeface="Twinkl Cursive Looped - 12"/>
              </a:rPr>
              <a:t>'nice' becomes 'nicely'.</a:t>
            </a:r>
          </a:p>
          <a:p>
            <a:endParaRPr lang="en-GB" sz="600">
              <a:solidFill>
                <a:srgbClr val="000000"/>
              </a:solidFill>
              <a:latin typeface="Twinkl Cursive Looped - 12"/>
            </a:endParaRPr>
          </a:p>
          <a:p>
            <a:r>
              <a:rPr lang="en-GB" sz="600">
                <a:solidFill>
                  <a:srgbClr val="000000"/>
                </a:solidFill>
                <a:latin typeface="Twinkl Cursive Looped - 12"/>
              </a:rPr>
              <a:t>If the word ends with 'y', the 'y' becomes an 'i', and then add -ly</a:t>
            </a:r>
          </a:p>
          <a:p>
            <a:r>
              <a:rPr lang="en-GB" sz="600">
                <a:solidFill>
                  <a:srgbClr val="000000"/>
                </a:solidFill>
                <a:latin typeface="Twinkl Cursive Looped - 12"/>
              </a:rPr>
              <a:t>'happy' becomes 'happily'.</a:t>
            </a:r>
          </a:p>
          <a:p>
            <a:endParaRPr lang="en-GB" sz="600">
              <a:solidFill>
                <a:srgbClr val="000000"/>
              </a:solidFill>
              <a:latin typeface="Twinkl Cursive Looped - 12"/>
            </a:endParaRPr>
          </a:p>
          <a:p>
            <a:r>
              <a:rPr lang="en-GB" sz="600">
                <a:solidFill>
                  <a:srgbClr val="000000"/>
                </a:solidFill>
                <a:latin typeface="Twinkl Cursive Looped - 12"/>
              </a:rPr>
              <a:t>If the word ends with 'le', drop the 'le' and add -ly</a:t>
            </a:r>
          </a:p>
          <a:p>
            <a:r>
              <a:rPr lang="en-GB" sz="600">
                <a:solidFill>
                  <a:srgbClr val="000000"/>
                </a:solidFill>
                <a:latin typeface="Twinkl Cursive Looped - 12"/>
              </a:rPr>
              <a:t>'terrible' becomes 'terribly'</a:t>
            </a:r>
          </a:p>
        </p:txBody>
      </p:sp>
    </p:spTree>
    <p:extLst>
      <p:ext uri="{BB962C8B-B14F-4D97-AF65-F5344CB8AC3E}">
        <p14:creationId xmlns:p14="http://schemas.microsoft.com/office/powerpoint/2010/main" val="100625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FF8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E3331C-A529-415F-A77A-C5F6DBF71D78}"/>
              </a:ext>
            </a:extLst>
          </p:cNvPr>
          <p:cNvSpPr txBox="1"/>
          <p:nvPr/>
        </p:nvSpPr>
        <p:spPr>
          <a:xfrm>
            <a:off x="3759200" y="1155700"/>
            <a:ext cx="6324600" cy="1077218"/>
          </a:xfrm>
          <a:prstGeom prst="rect">
            <a:avLst/>
          </a:prstGeom>
          <a:noFill/>
        </p:spPr>
        <p:txBody>
          <a:bodyPr vert="horz" rtlCol="0">
            <a:spAutoFit/>
          </a:bodyPr>
          <a:lstStyle/>
          <a:p>
            <a:r>
              <a:rPr lang="en-GB" sz="800">
                <a:solidFill>
                  <a:srgbClr val="231F20"/>
                </a:solidFill>
                <a:latin typeface="Twinkl Cursive Looped - 15"/>
              </a:rPr>
              <a:t>Create a word from the 3.12 document and read it out for someone at home. Both of you should write the word down.</a:t>
            </a:r>
          </a:p>
          <a:p>
            <a:endParaRPr lang="en-GB" sz="800">
              <a:solidFill>
                <a:srgbClr val="231F20"/>
              </a:solidFill>
              <a:latin typeface="Twinkl Cursive Looped - 15"/>
            </a:endParaRPr>
          </a:p>
          <a:p>
            <a:r>
              <a:rPr lang="en-GB" sz="800">
                <a:solidFill>
                  <a:srgbClr val="231F20"/>
                </a:solidFill>
                <a:latin typeface="Twinkl Cursive Looped - 15"/>
              </a:rPr>
              <a:t>Together check the spelling and then change over.</a:t>
            </a:r>
          </a:p>
          <a:p>
            <a:endParaRPr lang="en-GB" sz="800">
              <a:solidFill>
                <a:srgbClr val="231F20"/>
              </a:solidFill>
              <a:latin typeface="Twinkl Cursive Looped - 15"/>
            </a:endParaRPr>
          </a:p>
          <a:p>
            <a:endParaRPr lang="en-GB" sz="800">
              <a:solidFill>
                <a:srgbClr val="231F20"/>
              </a:solidFill>
              <a:latin typeface="Twinkl Cursive Looped - 15"/>
            </a:endParaRPr>
          </a:p>
          <a:p>
            <a:endParaRPr lang="en-GB" sz="800">
              <a:solidFill>
                <a:srgbClr val="231F20"/>
              </a:solidFill>
              <a:latin typeface="Twinkl Cursive Looped - 15"/>
            </a:endParaRPr>
          </a:p>
          <a:p>
            <a:endParaRPr lang="en-GB" sz="800">
              <a:solidFill>
                <a:srgbClr val="231F20"/>
              </a:solidFill>
              <a:latin typeface="Twinkl Cursive Looped - 15"/>
            </a:endParaRPr>
          </a:p>
          <a:p>
            <a:r>
              <a:rPr lang="en-GB" sz="800">
                <a:solidFill>
                  <a:srgbClr val="231F20"/>
                </a:solidFill>
                <a:latin typeface="Twinkl Cursive Looped - 15"/>
              </a:rPr>
              <a:t>Play a game on SpellingFrame with prefixes and suffixes.</a:t>
            </a:r>
          </a:p>
        </p:txBody>
      </p:sp>
      <p:sp>
        <p:nvSpPr>
          <p:cNvPr id="3" name="TextBox 2">
            <a:hlinkClick r:id="rId2" action="ppaction://hlinkfile"/>
            <a:extLst>
              <a:ext uri="{FF2B5EF4-FFF2-40B4-BE49-F238E27FC236}">
                <a16:creationId xmlns:a16="http://schemas.microsoft.com/office/drawing/2014/main" id="{36088B9F-797D-45AE-AE86-D621C453DF1D}"/>
              </a:ext>
            </a:extLst>
          </p:cNvPr>
          <p:cNvSpPr txBox="1"/>
          <p:nvPr/>
        </p:nvSpPr>
        <p:spPr>
          <a:xfrm>
            <a:off x="8394700" y="1854200"/>
            <a:ext cx="1228452" cy="246221"/>
          </a:xfrm>
          <a:prstGeom prst="rect">
            <a:avLst/>
          </a:prstGeom>
          <a:noFill/>
        </p:spPr>
        <p:txBody>
          <a:bodyPr vert="horz" rtlCol="0">
            <a:spAutoFit/>
          </a:bodyPr>
          <a:lstStyle/>
          <a:p>
            <a:r>
              <a:rPr lang="en-GB" sz="1000">
                <a:solidFill>
                  <a:srgbClr val="000000"/>
                </a:solidFill>
                <a:latin typeface="Arial - 20"/>
              </a:rPr>
              <a:t>3.12.docx</a:t>
            </a:r>
          </a:p>
        </p:txBody>
      </p:sp>
      <p:pic>
        <p:nvPicPr>
          <p:cNvPr id="5" name="Picture 4">
            <a:extLst>
              <a:ext uri="{FF2B5EF4-FFF2-40B4-BE49-F238E27FC236}">
                <a16:creationId xmlns:a16="http://schemas.microsoft.com/office/drawing/2014/main" id="{3C86EBCA-0741-4419-BC03-A2179C72EEC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0700" y="-342900"/>
            <a:ext cx="3860546" cy="5003292"/>
          </a:xfrm>
          <a:prstGeom prst="rect">
            <a:avLst/>
          </a:prstGeom>
          <a:solidFill>
            <a:scrgbClr r="0" g="0" b="0">
              <a:alpha val="0"/>
            </a:scrgbClr>
          </a:solidFill>
        </p:spPr>
      </p:pic>
      <p:sp>
        <p:nvSpPr>
          <p:cNvPr id="6" name="TextBox 5">
            <a:hlinkClick r:id="rId4"/>
            <a:extLst>
              <a:ext uri="{FF2B5EF4-FFF2-40B4-BE49-F238E27FC236}">
                <a16:creationId xmlns:a16="http://schemas.microsoft.com/office/drawing/2014/main" id="{1E54E723-6D27-43A1-8F3B-37947E45129C}"/>
              </a:ext>
            </a:extLst>
          </p:cNvPr>
          <p:cNvSpPr txBox="1"/>
          <p:nvPr/>
        </p:nvSpPr>
        <p:spPr>
          <a:xfrm>
            <a:off x="4724400" y="3467100"/>
            <a:ext cx="1764605" cy="246221"/>
          </a:xfrm>
          <a:prstGeom prst="rect">
            <a:avLst/>
          </a:prstGeom>
          <a:noFill/>
        </p:spPr>
        <p:txBody>
          <a:bodyPr vert="horz" rtlCol="0">
            <a:spAutoFit/>
          </a:bodyPr>
          <a:lstStyle/>
          <a:p>
            <a:r>
              <a:rPr lang="en-GB" sz="1000">
                <a:solidFill>
                  <a:srgbClr val="000000"/>
                </a:solidFill>
                <a:latin typeface="Arial - 20"/>
              </a:rPr>
              <a:t>SpellingFrame</a:t>
            </a:r>
          </a:p>
        </p:txBody>
      </p:sp>
    </p:spTree>
    <p:extLst>
      <p:ext uri="{BB962C8B-B14F-4D97-AF65-F5344CB8AC3E}">
        <p14:creationId xmlns:p14="http://schemas.microsoft.com/office/powerpoint/2010/main" val="107199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2455</Words>
  <Application>Microsoft Office PowerPoint</Application>
  <PresentationFormat>Custom</PresentationFormat>
  <Paragraphs>338</Paragraphs>
  <Slides>34</Slides>
  <Notes>0</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34</vt:i4>
      </vt:variant>
    </vt:vector>
  </HeadingPairs>
  <TitlesOfParts>
    <vt:vector size="67" baseType="lpstr">
      <vt:lpstr>Twinkl Cursive Looped - 28</vt:lpstr>
      <vt:lpstr>Twinkl Cursive Looped - 13</vt:lpstr>
      <vt:lpstr>Arial - 16</vt:lpstr>
      <vt:lpstr>Twinkl Cursive Looped - 23</vt:lpstr>
      <vt:lpstr>Comic Sans MS - 40</vt:lpstr>
      <vt:lpstr>Arial</vt:lpstr>
      <vt:lpstr>Calibri</vt:lpstr>
      <vt:lpstr>Calibri Light</vt:lpstr>
      <vt:lpstr>Comic Sans MS - 48</vt:lpstr>
      <vt:lpstr>Twinkl Cursive Looped - 36</vt:lpstr>
      <vt:lpstr>Twinkl Cursive Looped - 17</vt:lpstr>
      <vt:lpstr>Arial - 4</vt:lpstr>
      <vt:lpstr>Twinkl Cursive Looped - 22</vt:lpstr>
      <vt:lpstr>Comic Sans MS - 23</vt:lpstr>
      <vt:lpstr>Arial - 10</vt:lpstr>
      <vt:lpstr>Twinkl Cursive Looped - 18</vt:lpstr>
      <vt:lpstr>Twinkl Cursive Looped - 19</vt:lpstr>
      <vt:lpstr>Arial - 20</vt:lpstr>
      <vt:lpstr>Twinkl Cursive Looped - 15</vt:lpstr>
      <vt:lpstr>Twinkl Cursive Looped - 16</vt:lpstr>
      <vt:lpstr>Arial - 12</vt:lpstr>
      <vt:lpstr>Comic Sans MS - 36</vt:lpstr>
      <vt:lpstr>Twinkl Cursive Looped - 12</vt:lpstr>
      <vt:lpstr>Twinkl Cursive Looped - 20</vt:lpstr>
      <vt:lpstr>Times New Roman - 12</vt:lpstr>
      <vt:lpstr>Twinkl Cursive Looped - 24</vt:lpstr>
      <vt:lpstr>Arial - 11</vt:lpstr>
      <vt:lpstr>Twinkl Cursive Looped - 26</vt:lpstr>
      <vt:lpstr>Twinkl Cursive Looped - 11</vt:lpstr>
      <vt:lpstr>Twinkl Cursive Looped - 7</vt:lpstr>
      <vt:lpstr>Arial - 5</vt:lpstr>
      <vt:lpstr>Comic Sans MS - 24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Zsuzsa French</dc:creator>
  <cp:lastModifiedBy>Zsuzsa French</cp:lastModifiedBy>
  <cp:revision>1</cp:revision>
  <dcterms:created xsi:type="dcterms:W3CDTF">2020-10-26T22:54:56Z</dcterms:created>
  <dcterms:modified xsi:type="dcterms:W3CDTF">2020-10-26T22:54:56Z</dcterms:modified>
</cp:coreProperties>
</file>