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4" r:id="rId2"/>
    <p:sldId id="275" r:id="rId3"/>
    <p:sldId id="263" r:id="rId4"/>
    <p:sldId id="267" r:id="rId5"/>
    <p:sldId id="280" r:id="rId6"/>
    <p:sldId id="281" r:id="rId7"/>
    <p:sldId id="260" r:id="rId8"/>
    <p:sldId id="261" r:id="rId9"/>
    <p:sldId id="262" r:id="rId10"/>
    <p:sldId id="279" r:id="rId11"/>
    <p:sldId id="277" r:id="rId12"/>
    <p:sldId id="278" r:id="rId13"/>
    <p:sldId id="282" r:id="rId14"/>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7" d="100"/>
          <a:sy n="87" d="100"/>
        </p:scale>
        <p:origin x="115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337D573-0D45-457F-A518-75AF5672F401}" type="datetimeFigureOut">
              <a:rPr lang="en-GB" smtClean="0"/>
              <a:t>24/03/2025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108372-9D37-46A4-A56D-B70F88268E5A}" type="slidenum">
              <a:rPr lang="en-GB" smtClean="0"/>
              <a:t>‹#›</a:t>
            </a:fld>
            <a:endParaRPr lang="en-GB"/>
          </a:p>
        </p:txBody>
      </p:sp>
    </p:spTree>
    <p:extLst>
      <p:ext uri="{BB962C8B-B14F-4D97-AF65-F5344CB8AC3E}">
        <p14:creationId xmlns:p14="http://schemas.microsoft.com/office/powerpoint/2010/main" val="2473709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37D573-0D45-457F-A518-75AF5672F401}" type="datetimeFigureOut">
              <a:rPr lang="en-GB" smtClean="0"/>
              <a:t>24/03/2025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108372-9D37-46A4-A56D-B70F88268E5A}" type="slidenum">
              <a:rPr lang="en-GB" smtClean="0"/>
              <a:t>‹#›</a:t>
            </a:fld>
            <a:endParaRPr lang="en-GB"/>
          </a:p>
        </p:txBody>
      </p:sp>
    </p:spTree>
    <p:extLst>
      <p:ext uri="{BB962C8B-B14F-4D97-AF65-F5344CB8AC3E}">
        <p14:creationId xmlns:p14="http://schemas.microsoft.com/office/powerpoint/2010/main" val="2501970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37D573-0D45-457F-A518-75AF5672F401}" type="datetimeFigureOut">
              <a:rPr lang="en-GB" smtClean="0"/>
              <a:t>24/03/2025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108372-9D37-46A4-A56D-B70F88268E5A}" type="slidenum">
              <a:rPr lang="en-GB" smtClean="0"/>
              <a:t>‹#›</a:t>
            </a:fld>
            <a:endParaRPr lang="en-GB"/>
          </a:p>
        </p:txBody>
      </p:sp>
    </p:spTree>
    <p:extLst>
      <p:ext uri="{BB962C8B-B14F-4D97-AF65-F5344CB8AC3E}">
        <p14:creationId xmlns:p14="http://schemas.microsoft.com/office/powerpoint/2010/main" val="109421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37D573-0D45-457F-A518-75AF5672F401}" type="datetimeFigureOut">
              <a:rPr lang="en-GB" smtClean="0"/>
              <a:t>24/03/2025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108372-9D37-46A4-A56D-B70F88268E5A}" type="slidenum">
              <a:rPr lang="en-GB" smtClean="0"/>
              <a:t>‹#›</a:t>
            </a:fld>
            <a:endParaRPr lang="en-GB"/>
          </a:p>
        </p:txBody>
      </p:sp>
    </p:spTree>
    <p:extLst>
      <p:ext uri="{BB962C8B-B14F-4D97-AF65-F5344CB8AC3E}">
        <p14:creationId xmlns:p14="http://schemas.microsoft.com/office/powerpoint/2010/main" val="3590328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337D573-0D45-457F-A518-75AF5672F401}" type="datetimeFigureOut">
              <a:rPr lang="en-GB" smtClean="0"/>
              <a:t>24/03/2025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108372-9D37-46A4-A56D-B70F88268E5A}" type="slidenum">
              <a:rPr lang="en-GB" smtClean="0"/>
              <a:t>‹#›</a:t>
            </a:fld>
            <a:endParaRPr lang="en-GB"/>
          </a:p>
        </p:txBody>
      </p:sp>
    </p:spTree>
    <p:extLst>
      <p:ext uri="{BB962C8B-B14F-4D97-AF65-F5344CB8AC3E}">
        <p14:creationId xmlns:p14="http://schemas.microsoft.com/office/powerpoint/2010/main" val="1619349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337D573-0D45-457F-A518-75AF5672F401}" type="datetimeFigureOut">
              <a:rPr lang="en-GB" smtClean="0"/>
              <a:t>24/03/2025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108372-9D37-46A4-A56D-B70F88268E5A}" type="slidenum">
              <a:rPr lang="en-GB" smtClean="0"/>
              <a:t>‹#›</a:t>
            </a:fld>
            <a:endParaRPr lang="en-GB"/>
          </a:p>
        </p:txBody>
      </p:sp>
    </p:spTree>
    <p:extLst>
      <p:ext uri="{BB962C8B-B14F-4D97-AF65-F5344CB8AC3E}">
        <p14:creationId xmlns:p14="http://schemas.microsoft.com/office/powerpoint/2010/main" val="918666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337D573-0D45-457F-A518-75AF5672F401}" type="datetimeFigureOut">
              <a:rPr lang="en-GB" smtClean="0"/>
              <a:t>24/03/2025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E108372-9D37-46A4-A56D-B70F88268E5A}" type="slidenum">
              <a:rPr lang="en-GB" smtClean="0"/>
              <a:t>‹#›</a:t>
            </a:fld>
            <a:endParaRPr lang="en-GB"/>
          </a:p>
        </p:txBody>
      </p:sp>
    </p:spTree>
    <p:extLst>
      <p:ext uri="{BB962C8B-B14F-4D97-AF65-F5344CB8AC3E}">
        <p14:creationId xmlns:p14="http://schemas.microsoft.com/office/powerpoint/2010/main" val="490811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337D573-0D45-457F-A518-75AF5672F401}" type="datetimeFigureOut">
              <a:rPr lang="en-GB" smtClean="0"/>
              <a:t>24/03/2025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E108372-9D37-46A4-A56D-B70F88268E5A}" type="slidenum">
              <a:rPr lang="en-GB" smtClean="0"/>
              <a:t>‹#›</a:t>
            </a:fld>
            <a:endParaRPr lang="en-GB"/>
          </a:p>
        </p:txBody>
      </p:sp>
    </p:spTree>
    <p:extLst>
      <p:ext uri="{BB962C8B-B14F-4D97-AF65-F5344CB8AC3E}">
        <p14:creationId xmlns:p14="http://schemas.microsoft.com/office/powerpoint/2010/main" val="2880579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37D573-0D45-457F-A518-75AF5672F401}" type="datetimeFigureOut">
              <a:rPr lang="en-GB" smtClean="0"/>
              <a:t>24/03/2025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E108372-9D37-46A4-A56D-B70F88268E5A}" type="slidenum">
              <a:rPr lang="en-GB" smtClean="0"/>
              <a:t>‹#›</a:t>
            </a:fld>
            <a:endParaRPr lang="en-GB"/>
          </a:p>
        </p:txBody>
      </p:sp>
    </p:spTree>
    <p:extLst>
      <p:ext uri="{BB962C8B-B14F-4D97-AF65-F5344CB8AC3E}">
        <p14:creationId xmlns:p14="http://schemas.microsoft.com/office/powerpoint/2010/main" val="3911295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37D573-0D45-457F-A518-75AF5672F401}" type="datetimeFigureOut">
              <a:rPr lang="en-GB" smtClean="0"/>
              <a:t>24/03/2025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108372-9D37-46A4-A56D-B70F88268E5A}" type="slidenum">
              <a:rPr lang="en-GB" smtClean="0"/>
              <a:t>‹#›</a:t>
            </a:fld>
            <a:endParaRPr lang="en-GB"/>
          </a:p>
        </p:txBody>
      </p:sp>
    </p:spTree>
    <p:extLst>
      <p:ext uri="{BB962C8B-B14F-4D97-AF65-F5344CB8AC3E}">
        <p14:creationId xmlns:p14="http://schemas.microsoft.com/office/powerpoint/2010/main" val="1686344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37D573-0D45-457F-A518-75AF5672F401}" type="datetimeFigureOut">
              <a:rPr lang="en-GB" smtClean="0"/>
              <a:t>24/03/2025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108372-9D37-46A4-A56D-B70F88268E5A}" type="slidenum">
              <a:rPr lang="en-GB" smtClean="0"/>
              <a:t>‹#›</a:t>
            </a:fld>
            <a:endParaRPr lang="en-GB"/>
          </a:p>
        </p:txBody>
      </p:sp>
    </p:spTree>
    <p:extLst>
      <p:ext uri="{BB962C8B-B14F-4D97-AF65-F5344CB8AC3E}">
        <p14:creationId xmlns:p14="http://schemas.microsoft.com/office/powerpoint/2010/main" val="1245527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37D573-0D45-457F-A518-75AF5672F401}" type="datetimeFigureOut">
              <a:rPr lang="en-GB" smtClean="0"/>
              <a:t>24/03/2025</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108372-9D37-46A4-A56D-B70F88268E5A}" type="slidenum">
              <a:rPr lang="en-GB" smtClean="0"/>
              <a:t>‹#›</a:t>
            </a:fld>
            <a:endParaRPr lang="en-GB"/>
          </a:p>
        </p:txBody>
      </p:sp>
    </p:spTree>
    <p:extLst>
      <p:ext uri="{BB962C8B-B14F-4D97-AF65-F5344CB8AC3E}">
        <p14:creationId xmlns:p14="http://schemas.microsoft.com/office/powerpoint/2010/main" val="22493556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help-for-early-years-providers.education.gov.uk/health-and-wellbeing/toilet-training" TargetMode="External"/><Relationship Id="rId7" Type="http://schemas.openxmlformats.org/officeDocument/2006/relationships/image" Target="../media/image22.png"/><Relationship Id="rId2" Type="http://schemas.openxmlformats.org/officeDocument/2006/relationships/hyperlink" Target="https://schoolreadinglist.co.uk/reading-lists-for-ks1-school-pupils/100-best-picture-books-to-read-before-you-are-5-years-old/" TargetMode="Externa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5.jpeg"/><Relationship Id="rId4" Type="http://schemas.openxmlformats.org/officeDocument/2006/relationships/hyperlink" Target="https://primarysite-prod-sorted.s3.amazonaws.com/hardwick-and-cambourne-community-primary-school/UploadedDocument/d694e37b-15fe-42e6-8021-7b0d2fed2a10/50-things-i-did-before-i-started-reception.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bbc.co.uk/tiny-happy-people/articles/zc4fsk7"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bbc.co.uk/tiny-happy-people/articles/zfn8kty" TargetMode="Externa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bbc.co.uk/tiny-happy-people/articles/zd8np4j"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arly Years School Readiness Q and A - Ask Your Questions Below | Let's  Talk Covent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898" y="1025951"/>
            <a:ext cx="4504348" cy="3148873"/>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a:extLst/>
        </p:spPr>
      </p:pic>
      <p:pic>
        <p:nvPicPr>
          <p:cNvPr id="8" name="Picture 7"/>
          <p:cNvPicPr>
            <a:picLocks noChangeAspect="1"/>
          </p:cNvPicPr>
          <p:nvPr/>
        </p:nvPicPr>
        <p:blipFill rotWithShape="1">
          <a:blip r:embed="rId3"/>
          <a:srcRect l="7523" t="19724" r="6797" b="9214"/>
          <a:stretch/>
        </p:blipFill>
        <p:spPr>
          <a:xfrm>
            <a:off x="215025" y="4367564"/>
            <a:ext cx="3657600" cy="2154115"/>
          </a:xfrm>
          <a:prstGeom prst="rect">
            <a:avLst/>
          </a:prstGeom>
        </p:spPr>
      </p:pic>
      <p:pic>
        <p:nvPicPr>
          <p:cNvPr id="10" name="Picture 9"/>
          <p:cNvPicPr>
            <a:picLocks noChangeAspect="1"/>
          </p:cNvPicPr>
          <p:nvPr/>
        </p:nvPicPr>
        <p:blipFill rotWithShape="1">
          <a:blip r:embed="rId4"/>
          <a:srcRect l="6861" t="19983"/>
          <a:stretch/>
        </p:blipFill>
        <p:spPr>
          <a:xfrm>
            <a:off x="6060101" y="4367564"/>
            <a:ext cx="3938954" cy="2429159"/>
          </a:xfrm>
          <a:prstGeom prst="rect">
            <a:avLst/>
          </a:prstGeom>
        </p:spPr>
      </p:pic>
      <p:sp>
        <p:nvSpPr>
          <p:cNvPr id="11" name="TextBox 10"/>
          <p:cNvSpPr txBox="1"/>
          <p:nvPr/>
        </p:nvSpPr>
        <p:spPr>
          <a:xfrm>
            <a:off x="2670174" y="190708"/>
            <a:ext cx="5149240" cy="707886"/>
          </a:xfrm>
          <a:prstGeom prst="rect">
            <a:avLst/>
          </a:prstGeom>
          <a:noFill/>
        </p:spPr>
        <p:txBody>
          <a:bodyPr wrap="square" rtlCol="0">
            <a:spAutoFit/>
          </a:bodyPr>
          <a:lstStyle/>
          <a:p>
            <a:r>
              <a:rPr lang="en-GB"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omic Sans MS" panose="030F0702030302020204" pitchFamily="66" charset="0"/>
              </a:rPr>
              <a:t>School Readiness</a:t>
            </a: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81093" y="4606844"/>
            <a:ext cx="1767254" cy="1767254"/>
          </a:xfrm>
          <a:prstGeom prst="rect">
            <a:avLst/>
          </a:prstGeom>
        </p:spPr>
      </p:pic>
      <p:sp>
        <p:nvSpPr>
          <p:cNvPr id="17" name="Rectangle 16"/>
          <p:cNvSpPr/>
          <p:nvPr/>
        </p:nvSpPr>
        <p:spPr>
          <a:xfrm>
            <a:off x="105161" y="107321"/>
            <a:ext cx="9719118" cy="6622868"/>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069747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3325" y="431074"/>
            <a:ext cx="8987245" cy="1169551"/>
          </a:xfrm>
          <a:prstGeom prst="rect">
            <a:avLst/>
          </a:prstGeom>
          <a:noFill/>
        </p:spPr>
        <p:txBody>
          <a:bodyPr wrap="square" rtlCol="0">
            <a:spAutoFit/>
          </a:bodyPr>
          <a:lstStyle/>
          <a:p>
            <a:pPr fontAlgn="base"/>
            <a:r>
              <a:rPr lang="en-GB" sz="1400" b="1" u="sng" dirty="0">
                <a:solidFill>
                  <a:schemeClr val="accent5">
                    <a:lumMod val="75000"/>
                  </a:schemeClr>
                </a:solidFill>
                <a:latin typeface="Comic Sans MS" panose="030F0702030302020204" pitchFamily="66" charset="0"/>
              </a:rPr>
              <a:t>Encourage children to tidy away their toys after playing. </a:t>
            </a:r>
            <a:r>
              <a:rPr lang="en-GB" sz="1400" dirty="0">
                <a:latin typeface="Comic Sans MS" panose="030F0702030302020204" pitchFamily="66" charset="0"/>
              </a:rPr>
              <a:t>Model tidying so they know what you mean. Encourage children to look after things and take some responsibility. This will help them greatly when starting school.</a:t>
            </a:r>
          </a:p>
          <a:p>
            <a:pPr fontAlgn="base"/>
            <a:endParaRPr lang="en-GB" sz="1400" dirty="0">
              <a:latin typeface="Comic Sans MS" panose="030F0702030302020204" pitchFamily="66" charset="0"/>
            </a:endParaRPr>
          </a:p>
          <a:p>
            <a:pPr fontAlgn="base"/>
            <a:r>
              <a:rPr lang="en-GB" sz="1400" dirty="0">
                <a:latin typeface="Comic Sans MS" panose="030F0702030302020204" pitchFamily="66" charset="0"/>
              </a:rPr>
              <a:t>Children as young as 2 are able to help out. Here are some ideas of age appropriate jobs.</a:t>
            </a:r>
          </a:p>
        </p:txBody>
      </p:sp>
      <p:sp>
        <p:nvSpPr>
          <p:cNvPr id="4" name="Rectangle 3"/>
          <p:cNvSpPr/>
          <p:nvPr/>
        </p:nvSpPr>
        <p:spPr>
          <a:xfrm>
            <a:off x="105161" y="107321"/>
            <a:ext cx="9719118" cy="6622868"/>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p:cNvGrpSpPr/>
          <p:nvPr/>
        </p:nvGrpSpPr>
        <p:grpSpPr>
          <a:xfrm>
            <a:off x="927463" y="2211986"/>
            <a:ext cx="7858685" cy="4032062"/>
            <a:chOff x="927463" y="2211986"/>
            <a:chExt cx="7858685" cy="4032062"/>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8248"/>
            <a:stretch/>
          </p:blipFill>
          <p:spPr>
            <a:xfrm>
              <a:off x="927463" y="2211986"/>
              <a:ext cx="7858685" cy="4032062"/>
            </a:xfrm>
            <a:prstGeom prst="rect">
              <a:avLst/>
            </a:prstGeom>
          </p:spPr>
        </p:pic>
        <p:sp>
          <p:nvSpPr>
            <p:cNvPr id="5" name="Rectangle 4"/>
            <p:cNvSpPr/>
            <p:nvPr/>
          </p:nvSpPr>
          <p:spPr>
            <a:xfrm>
              <a:off x="2780071" y="3038168"/>
              <a:ext cx="464574" cy="206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2706331" y="2987517"/>
              <a:ext cx="789037" cy="323165"/>
            </a:xfrm>
            <a:prstGeom prst="rect">
              <a:avLst/>
            </a:prstGeom>
            <a:noFill/>
          </p:spPr>
          <p:txBody>
            <a:bodyPr wrap="square" rtlCol="0">
              <a:spAutoFit/>
            </a:bodyPr>
            <a:lstStyle/>
            <a:p>
              <a:r>
                <a:rPr lang="en-GB" sz="1450" dirty="0" smtClean="0">
                  <a:solidFill>
                    <a:schemeClr val="tx1">
                      <a:lumMod val="85000"/>
                      <a:lumOff val="15000"/>
                    </a:schemeClr>
                  </a:solidFill>
                </a:rPr>
                <a:t>rubbish</a:t>
              </a:r>
              <a:endParaRPr lang="en-GB" sz="1450" dirty="0">
                <a:solidFill>
                  <a:schemeClr val="tx1">
                    <a:lumMod val="85000"/>
                    <a:lumOff val="15000"/>
                  </a:schemeClr>
                </a:solidFill>
              </a:endParaRPr>
            </a:p>
          </p:txBody>
        </p:sp>
      </p:grpSp>
      <p:sp>
        <p:nvSpPr>
          <p:cNvPr id="10" name="Rectangle 9"/>
          <p:cNvSpPr/>
          <p:nvPr/>
        </p:nvSpPr>
        <p:spPr>
          <a:xfrm>
            <a:off x="4921175" y="3301973"/>
            <a:ext cx="922274" cy="216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4877634" y="3231045"/>
            <a:ext cx="789037" cy="323165"/>
          </a:xfrm>
          <a:prstGeom prst="rect">
            <a:avLst/>
          </a:prstGeom>
          <a:noFill/>
        </p:spPr>
        <p:txBody>
          <a:bodyPr wrap="square" rtlCol="0">
            <a:spAutoFit/>
          </a:bodyPr>
          <a:lstStyle/>
          <a:p>
            <a:r>
              <a:rPr lang="en-GB" sz="1450" dirty="0" smtClean="0">
                <a:solidFill>
                  <a:schemeClr val="tx1">
                    <a:lumMod val="85000"/>
                    <a:lumOff val="15000"/>
                  </a:schemeClr>
                </a:solidFill>
              </a:rPr>
              <a:t>cutlery</a:t>
            </a:r>
            <a:endParaRPr lang="en-GB" sz="1450" dirty="0">
              <a:solidFill>
                <a:schemeClr val="tx1">
                  <a:lumMod val="85000"/>
                  <a:lumOff val="15000"/>
                </a:schemeClr>
              </a:solidFill>
            </a:endParaRPr>
          </a:p>
        </p:txBody>
      </p:sp>
    </p:spTree>
    <p:extLst>
      <p:ext uri="{BB962C8B-B14F-4D97-AF65-F5344CB8AC3E}">
        <p14:creationId xmlns:p14="http://schemas.microsoft.com/office/powerpoint/2010/main" val="24168279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0477" y="200249"/>
            <a:ext cx="6767698" cy="6397731"/>
          </a:xfrm>
          <a:prstGeom prst="rect">
            <a:avLst/>
          </a:prstGeom>
        </p:spPr>
      </p:pic>
      <p:sp>
        <p:nvSpPr>
          <p:cNvPr id="3" name="Rectangle 2"/>
          <p:cNvSpPr/>
          <p:nvPr/>
        </p:nvSpPr>
        <p:spPr>
          <a:xfrm>
            <a:off x="105161" y="107321"/>
            <a:ext cx="9719118" cy="6622868"/>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200154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6018" t="8105" r="6913" b="12418"/>
          <a:stretch/>
        </p:blipFill>
        <p:spPr>
          <a:xfrm>
            <a:off x="2415652" y="2250703"/>
            <a:ext cx="5036024" cy="4148920"/>
          </a:xfrm>
          <a:prstGeom prst="rect">
            <a:avLst/>
          </a:prstGeom>
          <a:ln w="38100">
            <a:solidFill>
              <a:schemeClr val="tx1"/>
            </a:solidFill>
          </a:ln>
        </p:spPr>
      </p:pic>
      <p:sp>
        <p:nvSpPr>
          <p:cNvPr id="3" name="TextBox 2"/>
          <p:cNvSpPr txBox="1"/>
          <p:nvPr/>
        </p:nvSpPr>
        <p:spPr>
          <a:xfrm>
            <a:off x="313898" y="300247"/>
            <a:ext cx="9321421" cy="1384995"/>
          </a:xfrm>
          <a:prstGeom prst="rect">
            <a:avLst/>
          </a:prstGeom>
          <a:noFill/>
        </p:spPr>
        <p:txBody>
          <a:bodyPr wrap="square" rtlCol="0">
            <a:spAutoFit/>
          </a:bodyPr>
          <a:lstStyle/>
          <a:p>
            <a:r>
              <a:rPr lang="en-GB" sz="1400" dirty="0">
                <a:latin typeface="Comic Sans MS" panose="030F0702030302020204" pitchFamily="66" charset="0"/>
              </a:rPr>
              <a:t>We hope that you now have a greater understanding of what school readiness really means and that you have found this information useful. </a:t>
            </a:r>
            <a:r>
              <a:rPr lang="en-GB" sz="1400" dirty="0" smtClean="0">
                <a:latin typeface="Comic Sans MS" panose="030F0702030302020204" pitchFamily="66" charset="0"/>
              </a:rPr>
              <a:t>You will find all the link on the final page.</a:t>
            </a:r>
            <a:endParaRPr lang="en-GB" sz="1400" dirty="0">
              <a:latin typeface="Comic Sans MS" panose="030F0702030302020204" pitchFamily="66" charset="0"/>
            </a:endParaRPr>
          </a:p>
          <a:p>
            <a:endParaRPr lang="en-GB" sz="1400" dirty="0">
              <a:latin typeface="Comic Sans MS" panose="030F0702030302020204" pitchFamily="66" charset="0"/>
            </a:endParaRPr>
          </a:p>
          <a:p>
            <a:r>
              <a:rPr lang="en-GB" sz="1400" dirty="0">
                <a:latin typeface="Comic Sans MS" panose="030F0702030302020204" pitchFamily="66" charset="0"/>
              </a:rPr>
              <a:t>It is our responsibility as parents, carers and practitioners, to support children on their journey towards starting Reception in September and we will continue to support children in these areas throughout their Reception year.</a:t>
            </a:r>
            <a:endParaRPr lang="en-GB" sz="1400" dirty="0">
              <a:latin typeface="Comic Sans MS" panose="030F0702030302020204" pitchFamily="66" charset="0"/>
            </a:endParaRPr>
          </a:p>
        </p:txBody>
      </p:sp>
      <p:sp>
        <p:nvSpPr>
          <p:cNvPr id="4" name="Rectangle 3"/>
          <p:cNvSpPr/>
          <p:nvPr/>
        </p:nvSpPr>
        <p:spPr>
          <a:xfrm>
            <a:off x="105161" y="107321"/>
            <a:ext cx="9719118" cy="6622868"/>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661745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4320" y="1099729"/>
            <a:ext cx="9431383" cy="5047536"/>
          </a:xfrm>
          <a:prstGeom prst="rect">
            <a:avLst/>
          </a:prstGeom>
        </p:spPr>
        <p:txBody>
          <a:bodyPr wrap="square">
            <a:spAutoFit/>
          </a:bodyPr>
          <a:lstStyle/>
          <a:p>
            <a:pPr marL="285750" indent="-285750" fontAlgn="base">
              <a:buFont typeface="Arial" panose="020B0604020202020204" pitchFamily="34" charset="0"/>
              <a:buChar char="•"/>
            </a:pPr>
            <a:r>
              <a:rPr lang="en-GB" sz="1400" dirty="0" smtClean="0">
                <a:latin typeface="Comic Sans MS" panose="030F0702030302020204" pitchFamily="66" charset="0"/>
                <a:hlinkClick r:id="rId2"/>
              </a:rPr>
              <a:t>Books </a:t>
            </a:r>
            <a:r>
              <a:rPr lang="en-GB" sz="1400" dirty="0">
                <a:latin typeface="Comic Sans MS" panose="030F0702030302020204" pitchFamily="66" charset="0"/>
                <a:hlinkClick r:id="rId2"/>
              </a:rPr>
              <a:t>for EYFS | 100 picture books to read before you are 5</a:t>
            </a:r>
            <a:endParaRPr lang="en-GB" sz="1400" dirty="0">
              <a:latin typeface="Comic Sans MS" panose="030F0702030302020204" pitchFamily="66" charset="0"/>
            </a:endParaRPr>
          </a:p>
          <a:p>
            <a:pPr marL="285750" indent="-285750" fontAlgn="base">
              <a:buFont typeface="Arial" panose="020B0604020202020204" pitchFamily="34" charset="0"/>
              <a:buChar char="•"/>
            </a:pPr>
            <a:endParaRPr lang="en-GB" sz="1400" u="sng" dirty="0">
              <a:latin typeface="Comic Sans MS" panose="030F0702030302020204" pitchFamily="66" charset="0"/>
            </a:endParaRPr>
          </a:p>
          <a:p>
            <a:pPr marL="285750" indent="-285750" fontAlgn="base">
              <a:buFont typeface="Arial" panose="020B0604020202020204" pitchFamily="34" charset="0"/>
              <a:buChar char="•"/>
            </a:pPr>
            <a:endParaRPr lang="en-GB" sz="1400" u="sng" dirty="0" smtClean="0">
              <a:latin typeface="Comic Sans MS" panose="030F0702030302020204" pitchFamily="66" charset="0"/>
            </a:endParaRPr>
          </a:p>
          <a:p>
            <a:pPr fontAlgn="base"/>
            <a:endParaRPr lang="en-GB" sz="1400" u="sng" dirty="0">
              <a:latin typeface="Comic Sans MS" panose="030F0702030302020204" pitchFamily="66" charset="0"/>
            </a:endParaRPr>
          </a:p>
          <a:p>
            <a:pPr fontAlgn="base"/>
            <a:endParaRPr lang="en-GB" sz="1400" u="sng" dirty="0" smtClean="0">
              <a:latin typeface="Comic Sans MS" panose="030F0702030302020204" pitchFamily="66" charset="0"/>
            </a:endParaRPr>
          </a:p>
          <a:p>
            <a:pPr fontAlgn="base"/>
            <a:endParaRPr lang="en-GB" sz="1400" u="sng" dirty="0" smtClean="0">
              <a:latin typeface="Comic Sans MS" panose="030F0702030302020204" pitchFamily="66" charset="0"/>
            </a:endParaRPr>
          </a:p>
          <a:p>
            <a:pPr marL="285750" indent="-285750" fontAlgn="base">
              <a:buFont typeface="Arial" panose="020B0604020202020204" pitchFamily="34" charset="0"/>
              <a:buChar char="•"/>
            </a:pPr>
            <a:endParaRPr lang="en-GB" sz="1400" u="sng" dirty="0" smtClean="0">
              <a:latin typeface="Comic Sans MS" panose="030F0702030302020204" pitchFamily="66" charset="0"/>
            </a:endParaRPr>
          </a:p>
          <a:p>
            <a:pPr marL="285750" indent="-285750" fontAlgn="base">
              <a:buFont typeface="Arial" panose="020B0604020202020204" pitchFamily="34" charset="0"/>
              <a:buChar char="•"/>
            </a:pPr>
            <a:endParaRPr lang="en-GB" sz="1400" u="sng" dirty="0" smtClean="0">
              <a:latin typeface="Comic Sans MS" panose="030F0702030302020204" pitchFamily="66" charset="0"/>
            </a:endParaRPr>
          </a:p>
          <a:p>
            <a:pPr marL="285750" indent="-285750" fontAlgn="base">
              <a:buFont typeface="Arial" panose="020B0604020202020204" pitchFamily="34" charset="0"/>
              <a:buChar char="•"/>
            </a:pPr>
            <a:endParaRPr lang="en-GB" sz="1400" u="sng" dirty="0" smtClean="0">
              <a:latin typeface="Comic Sans MS" panose="030F0702030302020204" pitchFamily="66" charset="0"/>
            </a:endParaRPr>
          </a:p>
          <a:p>
            <a:pPr fontAlgn="base"/>
            <a:endParaRPr lang="en-GB" sz="1400" u="sng" dirty="0" smtClean="0">
              <a:latin typeface="Comic Sans MS" panose="030F0702030302020204" pitchFamily="66" charset="0"/>
            </a:endParaRPr>
          </a:p>
          <a:p>
            <a:pPr fontAlgn="base"/>
            <a:endParaRPr lang="en-GB" sz="1400" u="sng" dirty="0">
              <a:latin typeface="Comic Sans MS" panose="030F0702030302020204" pitchFamily="66" charset="0"/>
            </a:endParaRPr>
          </a:p>
          <a:p>
            <a:pPr marL="285750" indent="-285750" fontAlgn="base">
              <a:buFont typeface="Arial" panose="020B0604020202020204" pitchFamily="34" charset="0"/>
              <a:buChar char="•"/>
            </a:pPr>
            <a:r>
              <a:rPr lang="en-GB" sz="1400" u="sng" dirty="0" smtClean="0">
                <a:latin typeface="Comic Sans MS" panose="030F0702030302020204" pitchFamily="66" charset="0"/>
              </a:rPr>
              <a:t>Toilet training </a:t>
            </a:r>
            <a:r>
              <a:rPr lang="en-GB" sz="1400" u="sng" dirty="0" smtClean="0">
                <a:latin typeface="Comic Sans MS" panose="030F0702030302020204" pitchFamily="66" charset="0"/>
              </a:rPr>
              <a:t>support: </a:t>
            </a:r>
            <a:r>
              <a:rPr lang="en-GB" sz="1400" dirty="0">
                <a:latin typeface="Comic Sans MS" panose="030F0702030302020204" pitchFamily="66" charset="0"/>
                <a:hlinkClick r:id="rId3" tooltip="https://help-for-early-years-providers.education.gov.uk/health-and-wellbeing/toilet-training"/>
              </a:rPr>
              <a:t>Help for early years providers : Toilet training</a:t>
            </a:r>
            <a:endParaRPr lang="en-GB" sz="1400" dirty="0">
              <a:latin typeface="Comic Sans MS" panose="030F0702030302020204" pitchFamily="66" charset="0"/>
            </a:endParaRPr>
          </a:p>
          <a:p>
            <a:pPr marL="285750" indent="-285750" fontAlgn="base">
              <a:buFont typeface="Arial" panose="020B0604020202020204" pitchFamily="34" charset="0"/>
              <a:buChar char="•"/>
            </a:pPr>
            <a:endParaRPr lang="en-GB" sz="1400" u="sng" dirty="0" smtClean="0">
              <a:latin typeface="Comic Sans MS" panose="030F0702030302020204" pitchFamily="66" charset="0"/>
            </a:endParaRPr>
          </a:p>
          <a:p>
            <a:pPr marL="285750" indent="-285750" fontAlgn="base">
              <a:buFont typeface="Arial" panose="020B0604020202020204" pitchFamily="34" charset="0"/>
              <a:buChar char="•"/>
            </a:pPr>
            <a:endParaRPr lang="en-GB" sz="1400" dirty="0" smtClean="0">
              <a:latin typeface="Comic Sans MS" panose="030F0702030302020204" pitchFamily="66" charset="0"/>
            </a:endParaRPr>
          </a:p>
          <a:p>
            <a:pPr marL="285750" indent="-285750" fontAlgn="base">
              <a:buFont typeface="Arial" panose="020B0604020202020204" pitchFamily="34" charset="0"/>
              <a:buChar char="•"/>
            </a:pPr>
            <a:endParaRPr lang="en-GB" sz="1400" dirty="0">
              <a:latin typeface="Comic Sans MS" panose="030F0702030302020204" pitchFamily="66" charset="0"/>
            </a:endParaRPr>
          </a:p>
          <a:p>
            <a:pPr marL="285750" indent="-285750" fontAlgn="base">
              <a:buFont typeface="Arial" panose="020B0604020202020204" pitchFamily="34" charset="0"/>
              <a:buChar char="•"/>
            </a:pPr>
            <a:endParaRPr lang="en-GB" sz="1400" dirty="0" smtClean="0">
              <a:latin typeface="Comic Sans MS" panose="030F0702030302020204" pitchFamily="66" charset="0"/>
            </a:endParaRPr>
          </a:p>
          <a:p>
            <a:pPr marL="285750" indent="-285750" fontAlgn="base">
              <a:buFont typeface="Arial" panose="020B0604020202020204" pitchFamily="34" charset="0"/>
              <a:buChar char="•"/>
            </a:pPr>
            <a:endParaRPr lang="en-GB" sz="1400" dirty="0" smtClean="0">
              <a:latin typeface="Comic Sans MS" panose="030F0702030302020204" pitchFamily="66" charset="0"/>
            </a:endParaRPr>
          </a:p>
          <a:p>
            <a:pPr fontAlgn="base"/>
            <a:endParaRPr lang="en-GB" sz="1400" dirty="0" smtClean="0">
              <a:latin typeface="Comic Sans MS" panose="030F0702030302020204" pitchFamily="66" charset="0"/>
            </a:endParaRPr>
          </a:p>
          <a:p>
            <a:pPr marL="285750" indent="-285750" fontAlgn="base">
              <a:buFont typeface="Arial" panose="020B0604020202020204" pitchFamily="34" charset="0"/>
              <a:buChar char="•"/>
            </a:pPr>
            <a:r>
              <a:rPr lang="en-GB" sz="1400" dirty="0" smtClean="0">
                <a:latin typeface="Comic Sans MS" panose="030F0702030302020204" pitchFamily="66" charset="0"/>
                <a:hlinkClick r:id="rId4"/>
              </a:rPr>
              <a:t>50 things I did before I started Reception</a:t>
            </a:r>
            <a:endParaRPr lang="en-GB" sz="1400" dirty="0">
              <a:latin typeface="Comic Sans MS" panose="030F0702030302020204" pitchFamily="66" charset="0"/>
            </a:endParaRPr>
          </a:p>
          <a:p>
            <a:pPr marL="285750" indent="-285750" fontAlgn="base">
              <a:buFont typeface="Arial" panose="020B0604020202020204" pitchFamily="34" charset="0"/>
              <a:buChar char="•"/>
            </a:pPr>
            <a:endParaRPr lang="en-GB" sz="1400" dirty="0" smtClean="0">
              <a:latin typeface="Comic Sans MS" panose="030F0702030302020204" pitchFamily="66" charset="0"/>
            </a:endParaRPr>
          </a:p>
          <a:p>
            <a:pPr marL="285750" indent="-285750" fontAlgn="base">
              <a:buFont typeface="Arial" panose="020B0604020202020204" pitchFamily="34" charset="0"/>
              <a:buChar char="•"/>
            </a:pPr>
            <a:endParaRPr lang="en-GB" sz="1400" dirty="0">
              <a:latin typeface="Comic Sans MS" panose="030F0702030302020204" pitchFamily="66" charset="0"/>
            </a:endParaRPr>
          </a:p>
          <a:p>
            <a:pPr fontAlgn="base"/>
            <a:endParaRPr lang="en-GB" sz="1400" dirty="0">
              <a:latin typeface="Comic Sans MS" panose="030F0702030302020204" pitchFamily="66" charset="0"/>
            </a:endParaRPr>
          </a:p>
          <a:p>
            <a:pPr fontAlgn="base"/>
            <a:endParaRPr lang="en-GB" sz="1400" dirty="0">
              <a:latin typeface="Comic Sans MS" panose="030F0702030302020204" pitchFamily="66" charset="0"/>
            </a:endParaRPr>
          </a:p>
        </p:txBody>
      </p:sp>
      <p:sp>
        <p:nvSpPr>
          <p:cNvPr id="6" name="Rectangle 5"/>
          <p:cNvSpPr/>
          <p:nvPr/>
        </p:nvSpPr>
        <p:spPr>
          <a:xfrm>
            <a:off x="105161" y="107321"/>
            <a:ext cx="9719118" cy="6622868"/>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p:cNvGrpSpPr/>
          <p:nvPr/>
        </p:nvGrpSpPr>
        <p:grpSpPr>
          <a:xfrm>
            <a:off x="4115036" y="241008"/>
            <a:ext cx="1412322" cy="452257"/>
            <a:chOff x="3457138" y="5059765"/>
            <a:chExt cx="7525995" cy="452257"/>
          </a:xfrm>
        </p:grpSpPr>
        <p:sp>
          <p:nvSpPr>
            <p:cNvPr id="8" name="Rectangle 7"/>
            <p:cNvSpPr/>
            <p:nvPr/>
          </p:nvSpPr>
          <p:spPr>
            <a:xfrm>
              <a:off x="3457138" y="5059765"/>
              <a:ext cx="5196791" cy="452257"/>
            </a:xfrm>
            <a:prstGeom prst="rect">
              <a:avLst/>
            </a:prstGeom>
            <a:solidFill>
              <a:schemeClr val="accent1">
                <a:lumMod val="20000"/>
                <a:lumOff val="8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9" name="Rectangle 8"/>
            <p:cNvSpPr/>
            <p:nvPr/>
          </p:nvSpPr>
          <p:spPr>
            <a:xfrm>
              <a:off x="3504540" y="5107528"/>
              <a:ext cx="7478593" cy="353943"/>
            </a:xfrm>
            <a:prstGeom prst="rect">
              <a:avLst/>
            </a:prstGeom>
            <a:ln>
              <a:noFill/>
            </a:ln>
          </p:spPr>
          <p:style>
            <a:lnRef idx="0">
              <a:schemeClr val="accent1"/>
            </a:lnRef>
            <a:fillRef idx="3">
              <a:schemeClr val="accent1"/>
            </a:fillRef>
            <a:effectRef idx="3">
              <a:schemeClr val="accent1"/>
            </a:effectRef>
            <a:fontRef idx="minor">
              <a:schemeClr val="lt1"/>
            </a:fontRef>
          </p:style>
          <p:txBody>
            <a:bodyPr wrap="square">
              <a:spAutoFit/>
            </a:bodyPr>
            <a:lstStyle/>
            <a:p>
              <a:pPr fontAlgn="base"/>
              <a:r>
                <a:rPr lang="en-GB" sz="1700" b="1" u="sng" dirty="0" smtClean="0">
                  <a:latin typeface="Comic Sans MS" panose="030F0702030302020204" pitchFamily="66" charset="0"/>
                  <a:ea typeface="Calibri" panose="020F0502020204030204" pitchFamily="34" charset="0"/>
                  <a:cs typeface="Times New Roman" panose="02020603050405020304" pitchFamily="18" charset="0"/>
                </a:rPr>
                <a:t>Useful links</a:t>
              </a:r>
              <a:endParaRPr lang="en-GB" sz="1700" b="1" u="sng" dirty="0">
                <a:latin typeface="Comic Sans MS" panose="030F0702030302020204" pitchFamily="66" charset="0"/>
                <a:ea typeface="Calibri" panose="020F0502020204030204" pitchFamily="34" charset="0"/>
                <a:cs typeface="Times New Roman" panose="02020603050405020304" pitchFamily="18" charset="0"/>
              </a:endParaRPr>
            </a:p>
          </p:txBody>
        </p:sp>
      </p:gr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76869" y="241008"/>
            <a:ext cx="496700" cy="452257"/>
          </a:xfrm>
          <a:prstGeom prst="rect">
            <a:avLst/>
          </a:prstGeom>
          <a:ln>
            <a:noFill/>
          </a:ln>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80235" y="231320"/>
            <a:ext cx="496700" cy="452257"/>
          </a:xfrm>
          <a:prstGeom prst="rect">
            <a:avLst/>
          </a:prstGeom>
          <a:ln>
            <a:noFill/>
          </a:ln>
        </p:spPr>
      </p:pic>
      <p:grpSp>
        <p:nvGrpSpPr>
          <p:cNvPr id="2" name="Group 1"/>
          <p:cNvGrpSpPr/>
          <p:nvPr/>
        </p:nvGrpSpPr>
        <p:grpSpPr>
          <a:xfrm>
            <a:off x="5974593" y="1150280"/>
            <a:ext cx="3537074" cy="2095896"/>
            <a:chOff x="5606926" y="1220539"/>
            <a:chExt cx="3537074" cy="2095896"/>
          </a:xfrm>
        </p:grpSpPr>
        <p:pic>
          <p:nvPicPr>
            <p:cNvPr id="12" name="Picture 2" descr="Books for EYFS - 100 pictures books for EYFS to read before you are five years ol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06926" y="1220539"/>
              <a:ext cx="2034339" cy="2034340"/>
            </a:xfrm>
            <a:prstGeom prst="rect">
              <a:avLst/>
            </a:prstGeom>
            <a:noFill/>
            <a:ln>
              <a:solidFill>
                <a:schemeClr val="accent1">
                  <a:lumMod val="75000"/>
                </a:schemeClr>
              </a:solidFill>
            </a:ln>
            <a:extLst>
              <a:ext uri="{909E8E84-426E-40DD-AFC4-6F175D3DCCD1}">
                <a14:hiddenFill xmlns:a14="http://schemas.microsoft.com/office/drawing/2010/main">
                  <a:solidFill>
                    <a:srgbClr val="FFFFFF"/>
                  </a:solidFill>
                </a14:hiddenFill>
              </a:ext>
            </a:extLst>
          </p:spPr>
        </p:pic>
        <p:sp>
          <p:nvSpPr>
            <p:cNvPr id="13" name="Rectangle 12"/>
            <p:cNvSpPr/>
            <p:nvPr/>
          </p:nvSpPr>
          <p:spPr>
            <a:xfrm>
              <a:off x="7725845" y="1223554"/>
              <a:ext cx="1418155" cy="2092881"/>
            </a:xfrm>
            <a:prstGeom prst="rect">
              <a:avLst/>
            </a:prstGeom>
          </p:spPr>
          <p:txBody>
            <a:bodyPr wrap="square">
              <a:spAutoFit/>
            </a:bodyPr>
            <a:lstStyle/>
            <a:p>
              <a:r>
                <a:rPr lang="en-GB" sz="1300" b="1" dirty="0">
                  <a:solidFill>
                    <a:srgbClr val="2C079D"/>
                  </a:solidFill>
                  <a:latin typeface="Georgia" panose="02040502050405020303" pitchFamily="18" charset="0"/>
                </a:rPr>
                <a:t>‘ The more that you read, the more things you will know. The more that you learn, the more places you’ll go. ’</a:t>
              </a:r>
            </a:p>
            <a:p>
              <a:pPr algn="r"/>
              <a:r>
                <a:rPr lang="en-GB" sz="1300" b="1" i="1" dirty="0" err="1">
                  <a:latin typeface="Georgia" panose="02040502050405020303" pitchFamily="18" charset="0"/>
                </a:rPr>
                <a:t>Dr.</a:t>
              </a:r>
              <a:r>
                <a:rPr lang="en-GB" sz="1300" b="1" i="1" dirty="0">
                  <a:latin typeface="Georgia" panose="02040502050405020303" pitchFamily="18" charset="0"/>
                </a:rPr>
                <a:t> Seuss</a:t>
              </a:r>
              <a:endParaRPr lang="en-GB" sz="1300" b="1" i="0" dirty="0">
                <a:effectLst/>
                <a:latin typeface="Georgia" panose="02040502050405020303" pitchFamily="18" charset="0"/>
              </a:endParaRPr>
            </a:p>
          </p:txBody>
        </p:sp>
      </p:grpSp>
      <p:pic>
        <p:nvPicPr>
          <p:cNvPr id="3" name="Picture 2"/>
          <p:cNvPicPr>
            <a:picLocks noChangeAspect="1"/>
          </p:cNvPicPr>
          <p:nvPr/>
        </p:nvPicPr>
        <p:blipFill>
          <a:blip r:embed="rId7"/>
          <a:stretch>
            <a:fillRect/>
          </a:stretch>
        </p:blipFill>
        <p:spPr>
          <a:xfrm>
            <a:off x="4556772" y="4372120"/>
            <a:ext cx="2835643" cy="2130467"/>
          </a:xfrm>
          <a:prstGeom prst="rect">
            <a:avLst/>
          </a:prstGeom>
          <a:noFill/>
          <a:ln>
            <a:solidFill>
              <a:schemeClr val="accent1">
                <a:lumMod val="75000"/>
              </a:schemeClr>
            </a:solidFill>
          </a:ln>
        </p:spPr>
      </p:pic>
    </p:spTree>
    <p:extLst>
      <p:ext uri="{BB962C8B-B14F-4D97-AF65-F5344CB8AC3E}">
        <p14:creationId xmlns:p14="http://schemas.microsoft.com/office/powerpoint/2010/main" val="13366355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9615" y="526806"/>
            <a:ext cx="8959361" cy="4401205"/>
          </a:xfrm>
          <a:prstGeom prst="rect">
            <a:avLst/>
          </a:prstGeom>
          <a:noFill/>
        </p:spPr>
        <p:txBody>
          <a:bodyPr wrap="square" rtlCol="0">
            <a:spAutoFit/>
          </a:bodyPr>
          <a:lstStyle/>
          <a:p>
            <a:r>
              <a:rPr lang="en-GB" sz="1400" dirty="0">
                <a:latin typeface="Comic Sans MS" panose="030F0702030302020204" pitchFamily="66" charset="0"/>
              </a:rPr>
              <a:t>A School Readiness Survey conducted by Cambridgeshire County Council reported that parents felt they were not informed soon enough about what they need to do to prepare their children to school</a:t>
            </a:r>
            <a:r>
              <a:rPr lang="en-GB" sz="1400" dirty="0" smtClean="0">
                <a:latin typeface="Comic Sans MS" panose="030F0702030302020204" pitchFamily="66" charset="0"/>
              </a:rPr>
              <a:t>.</a:t>
            </a:r>
          </a:p>
          <a:p>
            <a:endParaRPr lang="en-GB" sz="1400" dirty="0" smtClean="0">
              <a:latin typeface="Comic Sans MS" panose="030F0702030302020204" pitchFamily="66" charset="0"/>
            </a:endParaRPr>
          </a:p>
          <a:p>
            <a:endParaRPr lang="en-GB" sz="1400" dirty="0">
              <a:latin typeface="Comic Sans MS" panose="030F0702030302020204" pitchFamily="66" charset="0"/>
            </a:endParaRPr>
          </a:p>
          <a:p>
            <a:r>
              <a:rPr lang="en-GB" sz="1400" dirty="0" smtClean="0">
                <a:latin typeface="Comic Sans MS" panose="030F0702030302020204" pitchFamily="66" charset="0"/>
              </a:rPr>
              <a:t>Schools have also seen an increasing trend whereby children are coming to school lacking basic skills, such as being able to use a toilet. You may well have seen this in the news.</a:t>
            </a:r>
          </a:p>
          <a:p>
            <a:endParaRPr lang="en-GB" sz="1400" dirty="0">
              <a:latin typeface="Comic Sans MS" panose="030F0702030302020204" pitchFamily="66" charset="0"/>
            </a:endParaRPr>
          </a:p>
          <a:p>
            <a:endParaRPr lang="en-GB" sz="1400" dirty="0">
              <a:latin typeface="Comic Sans MS" panose="030F0702030302020204" pitchFamily="66" charset="0"/>
            </a:endParaRPr>
          </a:p>
          <a:p>
            <a:r>
              <a:rPr lang="en-GB" sz="1400" dirty="0">
                <a:latin typeface="Comic Sans MS" panose="030F0702030302020204" pitchFamily="66" charset="0"/>
              </a:rPr>
              <a:t>By holding this meeting, during the Spring Term, our aim is to support parents </a:t>
            </a:r>
            <a:r>
              <a:rPr lang="en-GB" sz="1400" dirty="0" smtClean="0">
                <a:latin typeface="Comic Sans MS" panose="030F0702030302020204" pitchFamily="66" charset="0"/>
              </a:rPr>
              <a:t>sooner, </a:t>
            </a:r>
            <a:r>
              <a:rPr lang="en-GB" sz="1400" dirty="0">
                <a:latin typeface="Comic Sans MS" panose="030F0702030302020204" pitchFamily="66" charset="0"/>
              </a:rPr>
              <a:t>giving them an understanding of what school readiness looks like and much longer to </a:t>
            </a:r>
            <a:r>
              <a:rPr lang="en-GB" sz="1400" dirty="0" smtClean="0">
                <a:latin typeface="Comic Sans MS" panose="030F0702030302020204" pitchFamily="66" charset="0"/>
              </a:rPr>
              <a:t>prepare children, developing </a:t>
            </a:r>
            <a:r>
              <a:rPr lang="en-GB" sz="1400" dirty="0">
                <a:latin typeface="Comic Sans MS" panose="030F0702030302020204" pitchFamily="66" charset="0"/>
              </a:rPr>
              <a:t>their skills and independence</a:t>
            </a:r>
            <a:r>
              <a:rPr lang="en-GB" sz="1400" dirty="0" smtClean="0">
                <a:latin typeface="Comic Sans MS" panose="030F0702030302020204" pitchFamily="66" charset="0"/>
              </a:rPr>
              <a:t>.</a:t>
            </a:r>
          </a:p>
          <a:p>
            <a:endParaRPr lang="en-GB" sz="1400" dirty="0" smtClean="0"/>
          </a:p>
          <a:p>
            <a:endParaRPr lang="en-GB" sz="1400" dirty="0"/>
          </a:p>
          <a:p>
            <a:r>
              <a:rPr lang="en-GB" sz="1400" dirty="0">
                <a:latin typeface="Comic Sans MS" panose="030F0702030302020204" pitchFamily="66" charset="0"/>
              </a:rPr>
              <a:t>Being ‘school ready’ isn’t just about having the uniform ready, eating breakfast, and arriving on time. It is about far more than that. </a:t>
            </a:r>
          </a:p>
          <a:p>
            <a:endParaRPr lang="en-GB" sz="1400" dirty="0" smtClean="0">
              <a:latin typeface="Comic Sans MS" panose="030F0702030302020204" pitchFamily="66" charset="0"/>
            </a:endParaRPr>
          </a:p>
          <a:p>
            <a:endParaRPr lang="en-GB" sz="1400" dirty="0">
              <a:latin typeface="Comic Sans MS" panose="030F0702030302020204" pitchFamily="66" charset="0"/>
            </a:endParaRPr>
          </a:p>
          <a:p>
            <a:r>
              <a:rPr lang="en-GB" sz="1400" dirty="0">
                <a:latin typeface="Comic Sans MS" panose="030F0702030302020204" pitchFamily="66" charset="0"/>
              </a:rPr>
              <a:t>Children have the potential to become school ready when families and school work together to support the development of their confidence, resilience and curiosity.</a:t>
            </a:r>
          </a:p>
          <a:p>
            <a:endParaRPr lang="en-GB" sz="1400" dirty="0"/>
          </a:p>
        </p:txBody>
      </p:sp>
      <p:sp>
        <p:nvSpPr>
          <p:cNvPr id="4" name="Rectangle 3"/>
          <p:cNvSpPr/>
          <p:nvPr/>
        </p:nvSpPr>
        <p:spPr>
          <a:xfrm>
            <a:off x="105161" y="107321"/>
            <a:ext cx="9719118" cy="6622868"/>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976970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93911" y="924878"/>
            <a:ext cx="9415441" cy="4616648"/>
          </a:xfrm>
          <a:prstGeom prst="rect">
            <a:avLst/>
          </a:prstGeom>
          <a:solidFill>
            <a:srgbClr val="FEFE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latin typeface="Comic Sans MS" panose="030F0702030302020204" pitchFamily="66" charset="0"/>
              </a:rPr>
              <a:t>School readiness refers to how simple and smooth the transition is for children heading from Pre-School to Reception, and how adjusted they are socially, physically, and intellectually beforehand.</a:t>
            </a:r>
          </a:p>
          <a:p>
            <a:r>
              <a:rPr lang="en-US" altLang="en-US" sz="1400" dirty="0">
                <a:latin typeface="Comic Sans MS" panose="030F0702030302020204" pitchFamily="66" charset="0"/>
              </a:rPr>
              <a:t/>
            </a:r>
            <a:br>
              <a:rPr lang="en-US" altLang="en-US" sz="1400" dirty="0">
                <a:latin typeface="Comic Sans MS" panose="030F0702030302020204" pitchFamily="66" charset="0"/>
              </a:rPr>
            </a:br>
            <a:endParaRPr lang="en-US" altLang="en-US" sz="1400" dirty="0" smtClean="0">
              <a:latin typeface="Comic Sans MS" panose="030F0702030302020204" pitchFamily="66" charset="0"/>
            </a:endParaRPr>
          </a:p>
          <a:p>
            <a:r>
              <a:rPr lang="en-US" altLang="en-US" sz="1400" dirty="0" smtClean="0">
                <a:latin typeface="Comic Sans MS" panose="030F0702030302020204" pitchFamily="66" charset="0"/>
              </a:rPr>
              <a:t>Do </a:t>
            </a:r>
            <a:r>
              <a:rPr lang="en-US" altLang="en-US" sz="1400" dirty="0">
                <a:latin typeface="Comic Sans MS" panose="030F0702030302020204" pitchFamily="66" charset="0"/>
              </a:rPr>
              <a:t>keep in mind that school readiness is as much about what parents, carers, and practitioners can do to help children as much as it is about what children can do.</a:t>
            </a:r>
          </a:p>
          <a:p>
            <a:r>
              <a:rPr lang="en-US" altLang="en-US" sz="1400" dirty="0">
                <a:latin typeface="Comic Sans MS" panose="030F0702030302020204" pitchFamily="66" charset="0"/>
              </a:rPr>
              <a:t>After all, they can’t develop the characteristics of school readiness all on their own</a:t>
            </a:r>
            <a:r>
              <a:rPr lang="en-US" altLang="en-US" sz="1400" dirty="0" smtClean="0">
                <a:latin typeface="Comic Sans MS" panose="030F0702030302020204" pitchFamily="66" charset="0"/>
              </a:rPr>
              <a:t>.</a:t>
            </a:r>
          </a:p>
          <a:p>
            <a:endParaRPr lang="en-US" altLang="en-US" sz="1400" dirty="0" smtClean="0">
              <a:latin typeface="Comic Sans MS" panose="030F0702030302020204" pitchFamily="66" charset="0"/>
            </a:endParaRPr>
          </a:p>
          <a:p>
            <a:endParaRPr lang="en-US" altLang="en-US" sz="1400" dirty="0">
              <a:latin typeface="Comic Sans MS" panose="030F0702030302020204" pitchFamily="66" charset="0"/>
            </a:endParaRPr>
          </a:p>
          <a:p>
            <a:r>
              <a:rPr lang="en-GB" sz="1400" b="1" u="sng" dirty="0">
                <a:solidFill>
                  <a:schemeClr val="accent5">
                    <a:lumMod val="75000"/>
                  </a:schemeClr>
                </a:solidFill>
                <a:latin typeface="Comic Sans MS" panose="030F0702030302020204" pitchFamily="66" charset="0"/>
              </a:rPr>
              <a:t>Why is school readiness important</a:t>
            </a:r>
            <a:r>
              <a:rPr lang="en-GB" sz="1400" b="1" u="sng" dirty="0" smtClean="0">
                <a:solidFill>
                  <a:schemeClr val="accent5">
                    <a:lumMod val="75000"/>
                  </a:schemeClr>
                </a:solidFill>
                <a:latin typeface="Comic Sans MS" panose="030F0702030302020204" pitchFamily="66" charset="0"/>
              </a:rPr>
              <a:t>?</a:t>
            </a:r>
          </a:p>
          <a:p>
            <a:endParaRPr lang="en-GB" sz="1400" b="1" u="sng" dirty="0">
              <a:latin typeface="Comic Sans MS" panose="030F0702030302020204" pitchFamily="66" charset="0"/>
            </a:endParaRPr>
          </a:p>
          <a:p>
            <a:r>
              <a:rPr lang="en-GB" sz="1400" dirty="0">
                <a:latin typeface="Comic Sans MS" panose="030F0702030302020204" pitchFamily="66" charset="0"/>
              </a:rPr>
              <a:t>How school ready a child is will determine everything from how they perform, to how they develop, to how they feel. Working out how school ready a child is will help parents and practitioners identify areas where they can provide support to </a:t>
            </a:r>
            <a:r>
              <a:rPr lang="en-GB" sz="1400" dirty="0" smtClean="0">
                <a:latin typeface="Comic Sans MS" panose="030F0702030302020204" pitchFamily="66" charset="0"/>
              </a:rPr>
              <a:t>help.</a:t>
            </a:r>
            <a:endParaRPr lang="en-GB" sz="1400" dirty="0">
              <a:latin typeface="Comic Sans MS" panose="030F0702030302020204" pitchFamily="66" charset="0"/>
            </a:endParaRPr>
          </a:p>
          <a:p>
            <a:endParaRPr lang="en-GB" sz="1400" dirty="0" smtClean="0">
              <a:latin typeface="Comic Sans MS" panose="030F0702030302020204" pitchFamily="66" charset="0"/>
            </a:endParaRPr>
          </a:p>
          <a:p>
            <a:endParaRPr lang="en-GB" sz="1400" dirty="0">
              <a:latin typeface="Comic Sans MS" panose="030F0702030302020204" pitchFamily="66" charset="0"/>
            </a:endParaRPr>
          </a:p>
          <a:p>
            <a:r>
              <a:rPr lang="en-GB" sz="1400" b="1" u="sng" dirty="0">
                <a:solidFill>
                  <a:schemeClr val="accent5">
                    <a:lumMod val="75000"/>
                  </a:schemeClr>
                </a:solidFill>
                <a:latin typeface="Comic Sans MS" panose="030F0702030302020204" pitchFamily="66" charset="0"/>
              </a:rPr>
              <a:t>How can you tell if a child </a:t>
            </a:r>
            <a:r>
              <a:rPr lang="en-GB" sz="1400" b="1" u="sng" dirty="0" smtClean="0">
                <a:solidFill>
                  <a:schemeClr val="accent5">
                    <a:lumMod val="75000"/>
                  </a:schemeClr>
                </a:solidFill>
                <a:latin typeface="Comic Sans MS" panose="030F0702030302020204" pitchFamily="66" charset="0"/>
              </a:rPr>
              <a:t>is </a:t>
            </a:r>
            <a:r>
              <a:rPr lang="en-GB" sz="1400" b="1" u="sng" dirty="0">
                <a:solidFill>
                  <a:schemeClr val="accent5">
                    <a:lumMod val="75000"/>
                  </a:schemeClr>
                </a:solidFill>
                <a:latin typeface="Comic Sans MS" panose="030F0702030302020204" pitchFamily="66" charset="0"/>
              </a:rPr>
              <a:t>ready to start school?</a:t>
            </a:r>
          </a:p>
          <a:p>
            <a:r>
              <a:rPr lang="en-GB" sz="1400" dirty="0">
                <a:latin typeface="Comic Sans MS" panose="030F0702030302020204" pitchFamily="66" charset="0"/>
              </a:rPr>
              <a:t>There are various ways to tell whether or not a child is prepared for school. W</a:t>
            </a:r>
            <a:r>
              <a:rPr lang="en-GB" sz="1400" dirty="0" smtClean="0">
                <a:latin typeface="Comic Sans MS" panose="030F0702030302020204" pitchFamily="66" charset="0"/>
              </a:rPr>
              <a:t>ays </a:t>
            </a:r>
            <a:r>
              <a:rPr lang="en-GB" sz="1400" dirty="0">
                <a:latin typeface="Comic Sans MS" panose="030F0702030302020204" pitchFamily="66" charset="0"/>
              </a:rPr>
              <a:t>to identify this include how dependent they are on parents, their social skills, and their responsive skills.</a:t>
            </a:r>
          </a:p>
          <a:p>
            <a:endParaRPr lang="en-US" altLang="en-US" sz="1400" dirty="0">
              <a:latin typeface="Comic Sans MS" panose="030F0702030302020204" pitchFamily="66" charset="0"/>
            </a:endParaRPr>
          </a:p>
          <a:p>
            <a:endParaRPr lang="en-US" altLang="en-US" sz="1400" dirty="0">
              <a:latin typeface="Comic Sans MS" panose="030F0702030302020204" pitchFamily="66" charset="0"/>
            </a:endParaRPr>
          </a:p>
        </p:txBody>
      </p:sp>
      <p:sp>
        <p:nvSpPr>
          <p:cNvPr id="5" name="Rectangle 4"/>
          <p:cNvSpPr/>
          <p:nvPr/>
        </p:nvSpPr>
        <p:spPr>
          <a:xfrm>
            <a:off x="123095" y="4437576"/>
            <a:ext cx="9425352" cy="646331"/>
          </a:xfrm>
          <a:prstGeom prst="rect">
            <a:avLst/>
          </a:prstGeom>
        </p:spPr>
        <p:txBody>
          <a:bodyPr wrap="square">
            <a:spAutoFit/>
          </a:bodyPr>
          <a:lstStyle/>
          <a:p>
            <a:pPr fontAlgn="base"/>
            <a:endParaRPr lang="en-GB" b="1" dirty="0">
              <a:solidFill>
                <a:srgbClr val="141414"/>
              </a:solidFill>
              <a:latin typeface="ReithSans"/>
            </a:endParaRPr>
          </a:p>
          <a:p>
            <a:pPr fontAlgn="base"/>
            <a:endParaRPr lang="en-GB" b="1" dirty="0">
              <a:solidFill>
                <a:srgbClr val="141414"/>
              </a:solidFill>
              <a:latin typeface="ReithSans"/>
            </a:endParaRPr>
          </a:p>
        </p:txBody>
      </p:sp>
      <p:grpSp>
        <p:nvGrpSpPr>
          <p:cNvPr id="7" name="Group 6"/>
          <p:cNvGrpSpPr/>
          <p:nvPr/>
        </p:nvGrpSpPr>
        <p:grpSpPr>
          <a:xfrm>
            <a:off x="1499039" y="240926"/>
            <a:ext cx="6701986" cy="461945"/>
            <a:chOff x="2960438" y="5050077"/>
            <a:chExt cx="6701986" cy="461945"/>
          </a:xfrm>
        </p:grpSpPr>
        <p:sp>
          <p:nvSpPr>
            <p:cNvPr id="8" name="Rectangle 7"/>
            <p:cNvSpPr/>
            <p:nvPr/>
          </p:nvSpPr>
          <p:spPr>
            <a:xfrm>
              <a:off x="3457138" y="5059765"/>
              <a:ext cx="5196791" cy="452257"/>
            </a:xfrm>
            <a:prstGeom prst="rect">
              <a:avLst/>
            </a:prstGeom>
            <a:solidFill>
              <a:schemeClr val="accent1">
                <a:lumMod val="20000"/>
                <a:lumOff val="8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9" name="Rectangle 8"/>
            <p:cNvSpPr/>
            <p:nvPr/>
          </p:nvSpPr>
          <p:spPr>
            <a:xfrm>
              <a:off x="3504540" y="5107528"/>
              <a:ext cx="6157884" cy="353943"/>
            </a:xfrm>
            <a:prstGeom prst="rect">
              <a:avLst/>
            </a:prstGeom>
            <a:ln>
              <a:noFill/>
            </a:ln>
          </p:spPr>
          <p:style>
            <a:lnRef idx="0">
              <a:schemeClr val="accent1"/>
            </a:lnRef>
            <a:fillRef idx="3">
              <a:schemeClr val="accent1"/>
            </a:fillRef>
            <a:effectRef idx="3">
              <a:schemeClr val="accent1"/>
            </a:effectRef>
            <a:fontRef idx="minor">
              <a:schemeClr val="lt1"/>
            </a:fontRef>
          </p:style>
          <p:txBody>
            <a:bodyPr wrap="square">
              <a:spAutoFit/>
            </a:bodyPr>
            <a:lstStyle/>
            <a:p>
              <a:pPr algn="ctr" fontAlgn="base"/>
              <a:r>
                <a:rPr lang="en-GB" sz="1700" b="1" u="sng" dirty="0">
                  <a:latin typeface="Comic Sans MS" panose="030F0702030302020204" pitchFamily="66" charset="0"/>
                  <a:ea typeface="Calibri" panose="020F0502020204030204" pitchFamily="34" charset="0"/>
                  <a:cs typeface="Times New Roman" panose="02020603050405020304" pitchFamily="18" charset="0"/>
                </a:rPr>
                <a:t>So what does ‘school ready’ or ‘school readiness’ mean?</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0438" y="5050077"/>
              <a:ext cx="496700" cy="452257"/>
            </a:xfrm>
            <a:prstGeom prst="rect">
              <a:avLst/>
            </a:prstGeom>
            <a:ln>
              <a:noFill/>
            </a:ln>
          </p:spPr>
        </p:pic>
      </p:gr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8230" y="252625"/>
            <a:ext cx="496700" cy="452257"/>
          </a:xfrm>
          <a:prstGeom prst="rect">
            <a:avLst/>
          </a:prstGeom>
          <a:ln>
            <a:noFill/>
          </a:ln>
        </p:spPr>
      </p:pic>
      <p:sp>
        <p:nvSpPr>
          <p:cNvPr id="13" name="Rectangle 12"/>
          <p:cNvSpPr/>
          <p:nvPr/>
        </p:nvSpPr>
        <p:spPr>
          <a:xfrm>
            <a:off x="123094" y="116114"/>
            <a:ext cx="9719118" cy="6622868"/>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895049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2333" y="562779"/>
            <a:ext cx="8229410" cy="2862322"/>
          </a:xfrm>
          <a:prstGeom prst="rect">
            <a:avLst/>
          </a:prstGeom>
        </p:spPr>
        <p:txBody>
          <a:bodyPr wrap="square">
            <a:spAutoFit/>
          </a:bodyPr>
          <a:lstStyle/>
          <a:p>
            <a:endParaRPr lang="en-GB" sz="1200" dirty="0">
              <a:solidFill>
                <a:srgbClr val="233D4D"/>
              </a:solidFill>
              <a:latin typeface="Roboto" panose="02000000000000000000" pitchFamily="2" charset="0"/>
            </a:endParaRPr>
          </a:p>
          <a:p>
            <a:pPr marL="285750" indent="-285750">
              <a:buFont typeface="Arial" panose="020B0604020202020204" pitchFamily="34" charset="0"/>
              <a:buChar char="•"/>
            </a:pPr>
            <a:r>
              <a:rPr lang="en-GB" sz="1400" b="1" u="sng" dirty="0">
                <a:solidFill>
                  <a:schemeClr val="accent5">
                    <a:lumMod val="75000"/>
                  </a:schemeClr>
                </a:solidFill>
                <a:latin typeface="Comic Sans MS" panose="030F0702030302020204" pitchFamily="66" charset="0"/>
              </a:rPr>
              <a:t>Encourage independence</a:t>
            </a:r>
            <a:r>
              <a:rPr lang="en-GB" sz="1400" b="1" u="sng" dirty="0" smtClean="0">
                <a:solidFill>
                  <a:schemeClr val="accent5">
                    <a:lumMod val="75000"/>
                  </a:schemeClr>
                </a:solidFill>
                <a:latin typeface="Comic Sans MS" panose="030F0702030302020204" pitchFamily="66" charset="0"/>
              </a:rPr>
              <a:t>:</a:t>
            </a:r>
            <a:endParaRPr lang="en-GB" sz="1400" b="1" u="sng" dirty="0">
              <a:solidFill>
                <a:schemeClr val="accent5">
                  <a:lumMod val="75000"/>
                </a:schemeClr>
              </a:solidFill>
              <a:latin typeface="Comic Sans MS" panose="030F0702030302020204" pitchFamily="66" charset="0"/>
            </a:endParaRPr>
          </a:p>
          <a:p>
            <a:pPr marL="285750" indent="-285750">
              <a:buFont typeface="Arial" panose="020B0604020202020204" pitchFamily="34" charset="0"/>
              <a:buChar char="•"/>
            </a:pPr>
            <a:endParaRPr lang="en-GB" sz="1400" dirty="0">
              <a:solidFill>
                <a:srgbClr val="233D4D"/>
              </a:solidFill>
              <a:latin typeface="Roboto" panose="02000000000000000000" pitchFamily="2" charset="0"/>
            </a:endParaRPr>
          </a:p>
          <a:p>
            <a:pPr marL="1543050" lvl="3" indent="-171450">
              <a:buFont typeface="Arial" panose="020B0604020202020204" pitchFamily="34" charset="0"/>
              <a:buChar char="•"/>
            </a:pPr>
            <a:r>
              <a:rPr lang="en-GB" sz="1400" dirty="0">
                <a:latin typeface="Comic Sans MS" panose="030F0702030302020204" pitchFamily="66" charset="0"/>
              </a:rPr>
              <a:t>Practice dressing and undressing independently. Learn to do zips and buttons and put shoes and socks on and off.</a:t>
            </a:r>
          </a:p>
          <a:p>
            <a:pPr marL="628650" lvl="1" indent="-171450">
              <a:buFont typeface="Arial" panose="020B0604020202020204" pitchFamily="34" charset="0"/>
              <a:buChar char="•"/>
            </a:pPr>
            <a:endParaRPr lang="en-GB" sz="1400" dirty="0">
              <a:latin typeface="Comic Sans MS" panose="030F0702030302020204" pitchFamily="66" charset="0"/>
            </a:endParaRPr>
          </a:p>
          <a:p>
            <a:pPr marL="1543050" lvl="3" indent="-171450">
              <a:buFont typeface="Arial" panose="020B0604020202020204" pitchFamily="34" charset="0"/>
              <a:buChar char="•"/>
            </a:pPr>
            <a:r>
              <a:rPr lang="en-GB" sz="1400" dirty="0">
                <a:latin typeface="Comic Sans MS" panose="030F0702030302020204" pitchFamily="66" charset="0"/>
              </a:rPr>
              <a:t>Practice using the toilet independently, wiping themselves, flushing and washing hands</a:t>
            </a:r>
            <a:r>
              <a:rPr lang="en-GB" sz="1400" dirty="0" smtClean="0">
                <a:latin typeface="Comic Sans MS" panose="030F0702030302020204" pitchFamily="66" charset="0"/>
              </a:rPr>
              <a:t>. If you require more support and advice, the DFE have produced a document with very useful information and links. The link for this will be at the end of this presentation and is available on the Pre-School area on the School website.</a:t>
            </a:r>
            <a:endParaRPr lang="en-GB" sz="1400" dirty="0">
              <a:latin typeface="Comic Sans MS" panose="030F0702030302020204" pitchFamily="66" charset="0"/>
            </a:endParaRPr>
          </a:p>
          <a:p>
            <a:pPr marL="628650" lvl="1" indent="-171450">
              <a:buFont typeface="Arial" panose="020B0604020202020204" pitchFamily="34" charset="0"/>
              <a:buChar char="•"/>
            </a:pPr>
            <a:endParaRPr lang="en-GB" sz="1400" dirty="0">
              <a:latin typeface="Comic Sans MS" panose="030F0702030302020204" pitchFamily="66" charset="0"/>
            </a:endParaRPr>
          </a:p>
          <a:p>
            <a:pPr marL="1543050" lvl="3" indent="-171450">
              <a:buFont typeface="Arial" panose="020B0604020202020204" pitchFamily="34" charset="0"/>
              <a:buChar char="•"/>
            </a:pPr>
            <a:r>
              <a:rPr lang="en-GB" sz="1400" dirty="0">
                <a:latin typeface="Comic Sans MS" panose="030F0702030302020204" pitchFamily="66" charset="0"/>
              </a:rPr>
              <a:t>Practice eating independently using knives, forks and spoons</a:t>
            </a:r>
            <a:r>
              <a:rPr lang="en-GB" sz="1400" dirty="0" smtClean="0">
                <a:latin typeface="Comic Sans MS" panose="030F0702030302020204" pitchFamily="66" charset="0"/>
              </a:rPr>
              <a:t>.</a:t>
            </a:r>
            <a:endParaRPr lang="en-GB" sz="1400" dirty="0">
              <a:latin typeface="Comic Sans MS" panose="030F0702030302020204" pitchFamily="66" charset="0"/>
            </a:endParaRPr>
          </a:p>
        </p:txBody>
      </p:sp>
      <p:pic>
        <p:nvPicPr>
          <p:cNvPr id="1026" name="Picture 2" descr="https://media.istockphoto.com/id/916557790/photo/buckle-buttons.jpg?b=1&amp;s=612x612&amp;w=0&amp;k=20&amp;c=hIyEPdvaMC7RZjeqRImzB5OZ8AZ59XEfwQ9dJHhGorM="/>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287"/>
          <a:stretch/>
        </p:blipFill>
        <p:spPr bwMode="auto">
          <a:xfrm>
            <a:off x="272333" y="1211759"/>
            <a:ext cx="1392506" cy="1122354"/>
          </a:xfrm>
          <a:prstGeom prst="rect">
            <a:avLst/>
          </a:prstGeom>
          <a:noFill/>
          <a:ln>
            <a:solidFill>
              <a:schemeClr val="accent1">
                <a:lumMod val="75000"/>
              </a:schemeClr>
            </a:solidFill>
          </a:ln>
          <a:extLst>
            <a:ext uri="{909E8E84-426E-40DD-AFC4-6F175D3DCCD1}">
              <a14:hiddenFill xmlns:a14="http://schemas.microsoft.com/office/drawing/2010/main">
                <a:solidFill>
                  <a:srgbClr val="FFFFFF"/>
                </a:solidFill>
              </a14:hiddenFill>
            </a:ext>
          </a:extLst>
        </p:spPr>
      </p:pic>
      <p:pic>
        <p:nvPicPr>
          <p:cNvPr id="5" name="Picture 10" descr="Dishes, White, Plate, Stemware"/>
          <p:cNvPicPr>
            <a:picLocks noChangeAspect="1" noChangeArrowheads="1"/>
          </p:cNvPicPr>
          <p:nvPr/>
        </p:nvPicPr>
        <p:blipFill rotWithShape="1">
          <a:blip r:embed="rId3">
            <a:extLst>
              <a:ext uri="{28A0092B-C50C-407E-A947-70E740481C1C}">
                <a14:useLocalDpi xmlns:a14="http://schemas.microsoft.com/office/drawing/2010/main" val="0"/>
              </a:ext>
            </a:extLst>
          </a:blip>
          <a:srcRect t="16411" b="24147"/>
          <a:stretch/>
        </p:blipFill>
        <p:spPr bwMode="auto">
          <a:xfrm>
            <a:off x="409519" y="2588156"/>
            <a:ext cx="1103037" cy="928873"/>
          </a:xfrm>
          <a:prstGeom prst="rect">
            <a:avLst/>
          </a:prstGeom>
          <a:noFill/>
          <a:ln>
            <a:solidFill>
              <a:schemeClr val="accent1">
                <a:lumMod val="75000"/>
              </a:schemeClr>
            </a:solidFill>
          </a:ln>
          <a:extLst>
            <a:ext uri="{909E8E84-426E-40DD-AFC4-6F175D3DCCD1}">
              <a14:hiddenFill xmlns:a14="http://schemas.microsoft.com/office/drawing/2010/main">
                <a:solidFill>
                  <a:srgbClr val="FFFFFF"/>
                </a:solidFill>
              </a14:hiddenFill>
            </a:ext>
          </a:extLst>
        </p:spPr>
      </p:pic>
      <p:pic>
        <p:nvPicPr>
          <p:cNvPr id="6" name="Picture 12" descr="Toilets, Toilet, Purely, Public Toile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152" b="-1"/>
          <a:stretch/>
        </p:blipFill>
        <p:spPr bwMode="auto">
          <a:xfrm>
            <a:off x="8476724" y="1140926"/>
            <a:ext cx="870209" cy="1193187"/>
          </a:xfrm>
          <a:prstGeom prst="rect">
            <a:avLst/>
          </a:prstGeom>
          <a:noFill/>
          <a:ln>
            <a:solidFill>
              <a:schemeClr val="accent1">
                <a:lumMod val="75000"/>
              </a:schemeClr>
            </a:solidFill>
          </a:ln>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8851"/>
          <a:stretch/>
        </p:blipFill>
        <p:spPr>
          <a:xfrm>
            <a:off x="8312011" y="3387857"/>
            <a:ext cx="1256339" cy="1032125"/>
          </a:xfrm>
          <a:prstGeom prst="rect">
            <a:avLst/>
          </a:prstGeom>
          <a:noFill/>
          <a:ln>
            <a:solidFill>
              <a:schemeClr val="accent1">
                <a:lumMod val="75000"/>
              </a:schemeClr>
            </a:solidFill>
          </a:ln>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2333" y="4745135"/>
            <a:ext cx="1518367" cy="1012245"/>
          </a:xfrm>
          <a:prstGeom prst="rect">
            <a:avLst/>
          </a:prstGeom>
          <a:noFill/>
          <a:ln>
            <a:solidFill>
              <a:schemeClr val="accent1">
                <a:lumMod val="75000"/>
              </a:schemeClr>
            </a:solidFill>
          </a:ln>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2011" y="4950889"/>
            <a:ext cx="982692" cy="1431241"/>
          </a:xfrm>
          <a:prstGeom prst="rect">
            <a:avLst/>
          </a:prstGeom>
          <a:noFill/>
          <a:ln>
            <a:solidFill>
              <a:schemeClr val="accent1">
                <a:lumMod val="75000"/>
              </a:schemeClr>
            </a:solidFill>
          </a:ln>
        </p:spPr>
      </p:pic>
      <p:grpSp>
        <p:nvGrpSpPr>
          <p:cNvPr id="15" name="Group 14"/>
          <p:cNvGrpSpPr/>
          <p:nvPr/>
        </p:nvGrpSpPr>
        <p:grpSpPr>
          <a:xfrm>
            <a:off x="1502305" y="196152"/>
            <a:ext cx="6581091" cy="461945"/>
            <a:chOff x="2960438" y="5050077"/>
            <a:chExt cx="6581091" cy="461945"/>
          </a:xfrm>
        </p:grpSpPr>
        <p:sp>
          <p:nvSpPr>
            <p:cNvPr id="16" name="Rectangle 15"/>
            <p:cNvSpPr/>
            <p:nvPr/>
          </p:nvSpPr>
          <p:spPr>
            <a:xfrm>
              <a:off x="3457138" y="5059765"/>
              <a:ext cx="5196791" cy="452257"/>
            </a:xfrm>
            <a:prstGeom prst="rect">
              <a:avLst/>
            </a:prstGeom>
            <a:solidFill>
              <a:schemeClr val="accent1">
                <a:lumMod val="20000"/>
                <a:lumOff val="8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7" name="Rectangle 16"/>
            <p:cNvSpPr/>
            <p:nvPr/>
          </p:nvSpPr>
          <p:spPr>
            <a:xfrm>
              <a:off x="3504540" y="5107528"/>
              <a:ext cx="6036989" cy="353943"/>
            </a:xfrm>
            <a:prstGeom prst="rect">
              <a:avLst/>
            </a:prstGeom>
            <a:ln>
              <a:noFill/>
            </a:ln>
          </p:spPr>
          <p:style>
            <a:lnRef idx="0">
              <a:schemeClr val="accent1"/>
            </a:lnRef>
            <a:fillRef idx="3">
              <a:schemeClr val="accent1"/>
            </a:fillRef>
            <a:effectRef idx="3">
              <a:schemeClr val="accent1"/>
            </a:effectRef>
            <a:fontRef idx="minor">
              <a:schemeClr val="lt1"/>
            </a:fontRef>
          </p:style>
          <p:txBody>
            <a:bodyPr wrap="square">
              <a:spAutoFit/>
            </a:bodyPr>
            <a:lstStyle/>
            <a:p>
              <a:r>
                <a:rPr lang="en-GB" sz="1700" b="1" u="sng" dirty="0">
                  <a:latin typeface="Comic Sans MS" panose="030F0702030302020204" pitchFamily="66" charset="0"/>
                  <a:ea typeface="Calibri" panose="020F0502020204030204" pitchFamily="34" charset="0"/>
                  <a:cs typeface="Times New Roman" panose="02020603050405020304" pitchFamily="18" charset="0"/>
                </a:rPr>
                <a:t>So How can we help our Child to become School Ready</a:t>
              </a:r>
            </a:p>
          </p:txBody>
        </p:sp>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0438" y="5050077"/>
              <a:ext cx="496700" cy="452257"/>
            </a:xfrm>
            <a:prstGeom prst="rect">
              <a:avLst/>
            </a:prstGeom>
            <a:ln>
              <a:noFill/>
            </a:ln>
          </p:spPr>
        </p:pic>
      </p:grp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83396" y="207851"/>
            <a:ext cx="496700" cy="452257"/>
          </a:xfrm>
          <a:prstGeom prst="rect">
            <a:avLst/>
          </a:prstGeom>
          <a:ln>
            <a:noFill/>
          </a:ln>
        </p:spPr>
      </p:pic>
      <p:sp>
        <p:nvSpPr>
          <p:cNvPr id="20" name="Rectangle 19"/>
          <p:cNvSpPr/>
          <p:nvPr/>
        </p:nvSpPr>
        <p:spPr>
          <a:xfrm>
            <a:off x="123094" y="116114"/>
            <a:ext cx="9719118" cy="6622868"/>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247869" y="5858833"/>
            <a:ext cx="8036994" cy="923330"/>
          </a:xfrm>
          <a:prstGeom prst="rect">
            <a:avLst/>
          </a:prstGeom>
        </p:spPr>
        <p:txBody>
          <a:bodyPr wrap="square">
            <a:spAutoFit/>
          </a:bodyPr>
          <a:lstStyle/>
          <a:p>
            <a:pPr indent="-285750">
              <a:buFont typeface="Arial" panose="020B0604020202020204" pitchFamily="34" charset="0"/>
              <a:buChar char="•"/>
            </a:pPr>
            <a:r>
              <a:rPr lang="en-GB" sz="1400" b="1" u="sng" dirty="0" smtClean="0">
                <a:solidFill>
                  <a:schemeClr val="accent5">
                    <a:lumMod val="75000"/>
                  </a:schemeClr>
                </a:solidFill>
                <a:latin typeface="Comic Sans MS" panose="030F0702030302020204" pitchFamily="66" charset="0"/>
              </a:rPr>
              <a:t>Encourage </a:t>
            </a:r>
            <a:r>
              <a:rPr lang="en-GB" sz="1400" b="1" u="sng" dirty="0">
                <a:solidFill>
                  <a:schemeClr val="accent5">
                    <a:lumMod val="75000"/>
                  </a:schemeClr>
                </a:solidFill>
                <a:latin typeface="Comic Sans MS" panose="030F0702030302020204" pitchFamily="66" charset="0"/>
              </a:rPr>
              <a:t>listening, paying attention and following instructions- </a:t>
            </a:r>
            <a:r>
              <a:rPr lang="en-GB" sz="1400" dirty="0">
                <a:latin typeface="Comic Sans MS" panose="030F0702030302020204" pitchFamily="66" charset="0"/>
              </a:rPr>
              <a:t>Playing games, pretend role play, reading stories, cooking, arts and crafts all offer opportunities for children to practice these important skills.</a:t>
            </a:r>
          </a:p>
          <a:p>
            <a:pPr>
              <a:buFont typeface="Arial" panose="020B0604020202020204" pitchFamily="34" charset="0"/>
              <a:buChar char="•"/>
            </a:pPr>
            <a:endParaRPr lang="en-GB" sz="1200" dirty="0">
              <a:solidFill>
                <a:srgbClr val="233D4D"/>
              </a:solidFill>
              <a:latin typeface="Roboto" panose="02000000000000000000" pitchFamily="2" charset="0"/>
            </a:endParaRPr>
          </a:p>
        </p:txBody>
      </p:sp>
      <p:sp>
        <p:nvSpPr>
          <p:cNvPr id="13" name="Rectangle 12"/>
          <p:cNvSpPr/>
          <p:nvPr/>
        </p:nvSpPr>
        <p:spPr>
          <a:xfrm>
            <a:off x="254485" y="3677604"/>
            <a:ext cx="8057526" cy="954107"/>
          </a:xfrm>
          <a:prstGeom prst="rect">
            <a:avLst/>
          </a:prstGeom>
        </p:spPr>
        <p:txBody>
          <a:bodyPr wrap="square">
            <a:spAutoFit/>
          </a:bodyPr>
          <a:lstStyle/>
          <a:p>
            <a:pPr marL="285750" indent="-285750">
              <a:buFont typeface="Arial" panose="020B0604020202020204" pitchFamily="34" charset="0"/>
              <a:buChar char="•"/>
            </a:pPr>
            <a:r>
              <a:rPr lang="en-GB" sz="1400" b="1" u="sng" dirty="0">
                <a:solidFill>
                  <a:schemeClr val="accent5">
                    <a:lumMod val="75000"/>
                  </a:schemeClr>
                </a:solidFill>
                <a:latin typeface="Comic Sans MS" panose="030F0702030302020204" pitchFamily="66" charset="0"/>
              </a:rPr>
              <a:t>Encourage Social Skills:</a:t>
            </a:r>
            <a:r>
              <a:rPr lang="en-GB" sz="1400" dirty="0">
                <a:solidFill>
                  <a:srgbClr val="233D4D"/>
                </a:solidFill>
                <a:latin typeface="Roboto" panose="02000000000000000000" pitchFamily="2" charset="0"/>
              </a:rPr>
              <a:t> </a:t>
            </a:r>
            <a:r>
              <a:rPr lang="en-GB" sz="1400" dirty="0">
                <a:latin typeface="Comic Sans MS" panose="030F0702030302020204" pitchFamily="66" charset="0"/>
              </a:rPr>
              <a:t>Schedule ‘play dates’ with other children to help them communicate and share with others. Parents are typically the ones who facilitate this type of interaction. If a child struggles socialising with others, then taking them to the local park could help simulate the feeling of being in a classroom amongst other children. </a:t>
            </a:r>
          </a:p>
        </p:txBody>
      </p:sp>
      <p:sp>
        <p:nvSpPr>
          <p:cNvPr id="14" name="Rectangle 13"/>
          <p:cNvSpPr/>
          <p:nvPr/>
        </p:nvSpPr>
        <p:spPr>
          <a:xfrm>
            <a:off x="331825" y="4751789"/>
            <a:ext cx="7752972" cy="523220"/>
          </a:xfrm>
          <a:prstGeom prst="rect">
            <a:avLst/>
          </a:prstGeom>
        </p:spPr>
        <p:txBody>
          <a:bodyPr wrap="square">
            <a:spAutoFit/>
          </a:bodyPr>
          <a:lstStyle/>
          <a:p>
            <a:pPr lvl="4" indent="-285750">
              <a:buFont typeface="Arial" panose="020B0604020202020204" pitchFamily="34" charset="0"/>
              <a:buChar char="•"/>
            </a:pPr>
            <a:r>
              <a:rPr lang="en-GB" sz="1400" b="1" u="sng" dirty="0">
                <a:solidFill>
                  <a:schemeClr val="accent5">
                    <a:lumMod val="75000"/>
                  </a:schemeClr>
                </a:solidFill>
                <a:latin typeface="Comic Sans MS" panose="030F0702030302020204" pitchFamily="66" charset="0"/>
              </a:rPr>
              <a:t>Encourage sharing and turn taking </a:t>
            </a:r>
            <a:r>
              <a:rPr lang="en-GB" sz="1400" b="1" dirty="0">
                <a:solidFill>
                  <a:srgbClr val="233D4D"/>
                </a:solidFill>
                <a:latin typeface="Roboto" panose="02000000000000000000" pitchFamily="2" charset="0"/>
              </a:rPr>
              <a:t>– </a:t>
            </a:r>
            <a:r>
              <a:rPr lang="en-GB" sz="1400" dirty="0">
                <a:latin typeface="Comic Sans MS" panose="030F0702030302020204" pitchFamily="66" charset="0"/>
              </a:rPr>
              <a:t>Play games and help children learn to wait for their turn.</a:t>
            </a:r>
          </a:p>
        </p:txBody>
      </p:sp>
    </p:spTree>
    <p:extLst>
      <p:ext uri="{BB962C8B-B14F-4D97-AF65-F5344CB8AC3E}">
        <p14:creationId xmlns:p14="http://schemas.microsoft.com/office/powerpoint/2010/main" val="13653130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2989" y="253715"/>
            <a:ext cx="9314411" cy="2431435"/>
          </a:xfrm>
          <a:prstGeom prst="rect">
            <a:avLst/>
          </a:prstGeom>
        </p:spPr>
        <p:txBody>
          <a:bodyPr wrap="square">
            <a:spAutoFit/>
          </a:bodyPr>
          <a:lstStyle/>
          <a:p>
            <a:endParaRPr lang="en-GB" sz="1200" dirty="0">
              <a:solidFill>
                <a:srgbClr val="233D4D"/>
              </a:solidFill>
              <a:latin typeface="Roboto" panose="02000000000000000000" pitchFamily="2" charset="0"/>
            </a:endParaRPr>
          </a:p>
          <a:p>
            <a:pPr indent="-285750">
              <a:buFont typeface="Arial" panose="020B0604020202020204" pitchFamily="34" charset="0"/>
              <a:buChar char="•"/>
            </a:pPr>
            <a:r>
              <a:rPr lang="en-GB" sz="1400" b="1" u="sng" dirty="0" smtClean="0">
                <a:solidFill>
                  <a:schemeClr val="accent5">
                    <a:lumMod val="75000"/>
                  </a:schemeClr>
                </a:solidFill>
                <a:latin typeface="Comic Sans MS" panose="030F0702030302020204" pitchFamily="66" charset="0"/>
              </a:rPr>
              <a:t>Time </a:t>
            </a:r>
            <a:r>
              <a:rPr lang="en-GB" sz="1400" b="1" u="sng" dirty="0">
                <a:solidFill>
                  <a:schemeClr val="accent5">
                    <a:lumMod val="75000"/>
                  </a:schemeClr>
                </a:solidFill>
                <a:latin typeface="Comic Sans MS" panose="030F0702030302020204" pitchFamily="66" charset="0"/>
              </a:rPr>
              <a:t>to Talk: </a:t>
            </a:r>
            <a:r>
              <a:rPr lang="en-GB" sz="1400" dirty="0">
                <a:latin typeface="Comic Sans MS" panose="030F0702030302020204" pitchFamily="66" charset="0"/>
              </a:rPr>
              <a:t>Engage in conversations and activities that promote speaking. Parents who just go about talking to their child about their daily activities expose their children to 1000-2000 words every hour! Encourage children to express their needs and feelings clearly, such as when they are hungry, tired or need help. Model speaking in full sentences</a:t>
            </a:r>
            <a:r>
              <a:rPr lang="en-GB" sz="1400" dirty="0" smtClean="0">
                <a:latin typeface="Comic Sans MS" panose="030F0702030302020204" pitchFamily="66" charset="0"/>
              </a:rPr>
              <a:t>. </a:t>
            </a:r>
          </a:p>
          <a:p>
            <a:endParaRPr lang="en-GB" sz="1400" dirty="0">
              <a:solidFill>
                <a:srgbClr val="233D4D"/>
              </a:solidFill>
              <a:latin typeface="Comic Sans MS" panose="030F0702030302020204" pitchFamily="66" charset="0"/>
            </a:endParaRPr>
          </a:p>
          <a:p>
            <a:endParaRPr lang="en-GB" sz="1400" dirty="0">
              <a:solidFill>
                <a:srgbClr val="233D4D"/>
              </a:solidFill>
              <a:latin typeface="Roboto" panose="02000000000000000000" pitchFamily="2" charset="0"/>
            </a:endParaRPr>
          </a:p>
          <a:p>
            <a:pPr indent="-285750">
              <a:buFont typeface="Arial" panose="020B0604020202020204" pitchFamily="34" charset="0"/>
              <a:buChar char="•"/>
            </a:pPr>
            <a:r>
              <a:rPr lang="en-GB" sz="1400" dirty="0">
                <a:latin typeface="Calibri" panose="020F0502020204030204" pitchFamily="34" charset="0"/>
                <a:ea typeface="Calibri" panose="020F0502020204030204" pitchFamily="34" charset="0"/>
                <a:cs typeface="Times New Roman" panose="02020603050405020304" pitchFamily="18" charset="0"/>
              </a:rPr>
              <a:t>.</a:t>
            </a:r>
            <a:r>
              <a:rPr lang="en-GB" sz="1400" b="1" dirty="0">
                <a:solidFill>
                  <a:srgbClr val="233D4D"/>
                </a:solidFill>
                <a:latin typeface="Roboto" panose="02000000000000000000" pitchFamily="2" charset="0"/>
              </a:rPr>
              <a:t> </a:t>
            </a:r>
            <a:r>
              <a:rPr lang="en-GB" sz="1400" b="1" u="sng" dirty="0">
                <a:solidFill>
                  <a:schemeClr val="accent5">
                    <a:lumMod val="75000"/>
                  </a:schemeClr>
                </a:solidFill>
                <a:latin typeface="Comic Sans MS" panose="030F0702030302020204" pitchFamily="66" charset="0"/>
              </a:rPr>
              <a:t>Encourage asking for help: </a:t>
            </a:r>
            <a:r>
              <a:rPr lang="en-GB" sz="1400" dirty="0">
                <a:latin typeface="Comic Sans MS" panose="030F0702030302020204" pitchFamily="66" charset="0"/>
              </a:rPr>
              <a:t>If your child needs help with something they will need to ask an adult. Encourage your child to speak in full sentences to communicate their needs to you rather than pointing or by you guessing. It is really helpful for your child to be able to communicate their needs, e.g. if they are wet, need the toilet, are thirsty or hurt</a:t>
            </a:r>
            <a:r>
              <a:rPr lang="en-GB" sz="1400" dirty="0" smtClean="0">
                <a:latin typeface="Comic Sans MS" panose="030F0702030302020204" pitchFamily="66" charset="0"/>
              </a:rPr>
              <a:t>.</a:t>
            </a:r>
            <a:endParaRPr lang="en-GB" sz="1400" dirty="0">
              <a:solidFill>
                <a:srgbClr val="233D4D"/>
              </a:solidFill>
              <a:latin typeface="Roboto" panose="02000000000000000000" pitchFamily="2" charset="0"/>
            </a:endParaRPr>
          </a:p>
        </p:txBody>
      </p:sp>
      <p:pic>
        <p:nvPicPr>
          <p:cNvPr id="21" name="Picture 6" descr="Kids, Girl, Pencil, Drawing, Notebook, Study, Friend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1254"/>
          <a:stretch/>
        </p:blipFill>
        <p:spPr bwMode="auto">
          <a:xfrm>
            <a:off x="8334233" y="3122387"/>
            <a:ext cx="1142847" cy="1108274"/>
          </a:xfrm>
          <a:prstGeom prst="rect">
            <a:avLst/>
          </a:prstGeom>
          <a:noFill/>
          <a:ln>
            <a:solidFill>
              <a:schemeClr val="accent1">
                <a:lumMod val="75000"/>
              </a:schemeClr>
            </a:solidFill>
          </a:ln>
          <a:extLst>
            <a:ext uri="{909E8E84-426E-40DD-AFC4-6F175D3DCCD1}">
              <a14:hiddenFill xmlns:a14="http://schemas.microsoft.com/office/drawing/2010/main">
                <a:solidFill>
                  <a:srgbClr val="FFFFFF"/>
                </a:solidFill>
              </a14:hiddenFill>
            </a:ext>
          </a:extLst>
        </p:spPr>
      </p:pic>
      <p:sp>
        <p:nvSpPr>
          <p:cNvPr id="20" name="Rectangle 19"/>
          <p:cNvSpPr/>
          <p:nvPr/>
        </p:nvSpPr>
        <p:spPr>
          <a:xfrm>
            <a:off x="123094" y="116114"/>
            <a:ext cx="9719118" cy="6622868"/>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415057" y="3168950"/>
            <a:ext cx="7762323" cy="1169551"/>
          </a:xfrm>
          <a:prstGeom prst="rect">
            <a:avLst/>
          </a:prstGeom>
        </p:spPr>
        <p:txBody>
          <a:bodyPr wrap="square">
            <a:spAutoFit/>
          </a:bodyPr>
          <a:lstStyle/>
          <a:p>
            <a:pPr indent="-285750">
              <a:buFont typeface="Arial" panose="020B0604020202020204" pitchFamily="34" charset="0"/>
              <a:buChar char="•"/>
            </a:pPr>
            <a:r>
              <a:rPr lang="en-GB" sz="1400" b="1" u="sng" dirty="0">
                <a:solidFill>
                  <a:schemeClr val="accent5">
                    <a:lumMod val="75000"/>
                  </a:schemeClr>
                </a:solidFill>
                <a:latin typeface="Comic Sans MS" panose="030F0702030302020204" pitchFamily="66" charset="0"/>
              </a:rPr>
              <a:t>Encourage fine motor skills : </a:t>
            </a:r>
            <a:r>
              <a:rPr lang="en-GB" sz="1400" dirty="0">
                <a:latin typeface="Comic Sans MS" panose="030F0702030302020204" pitchFamily="66" charset="0"/>
              </a:rPr>
              <a:t>Help a child prepare for school by drawing, colouring, cutting, and writing their own name at home. Show them how to hold a pencil correctly and encourage this. Repeated actions like these will help them adjust and feel more confident for when they have to do the same in school</a:t>
            </a:r>
            <a:r>
              <a:rPr lang="en-GB" sz="1400" dirty="0" smtClean="0">
                <a:latin typeface="Comic Sans MS" panose="030F0702030302020204" pitchFamily="66" charset="0"/>
              </a:rPr>
              <a:t>.</a:t>
            </a:r>
          </a:p>
          <a:p>
            <a:pPr indent="-285750">
              <a:buFont typeface="Arial" panose="020B0604020202020204" pitchFamily="34" charset="0"/>
              <a:buChar char="•"/>
            </a:pPr>
            <a:endParaRPr lang="en-GB" sz="1400" dirty="0">
              <a:latin typeface="Comic Sans MS" panose="030F0702030302020204" pitchFamily="66" charset="0"/>
            </a:endParaRPr>
          </a:p>
        </p:txBody>
      </p:sp>
      <p:sp>
        <p:nvSpPr>
          <p:cNvPr id="13" name="Rectangle 12"/>
          <p:cNvSpPr/>
          <p:nvPr/>
        </p:nvSpPr>
        <p:spPr>
          <a:xfrm>
            <a:off x="1960913" y="4662866"/>
            <a:ext cx="7557111" cy="1169551"/>
          </a:xfrm>
          <a:prstGeom prst="rect">
            <a:avLst/>
          </a:prstGeom>
        </p:spPr>
        <p:txBody>
          <a:bodyPr wrap="square">
            <a:spAutoFit/>
          </a:bodyPr>
          <a:lstStyle/>
          <a:p>
            <a:pPr indent="-285750">
              <a:buFont typeface="Arial" panose="020B0604020202020204" pitchFamily="34" charset="0"/>
              <a:buChar char="•"/>
            </a:pPr>
            <a:r>
              <a:rPr lang="en-GB" sz="1400" b="1" u="sng" dirty="0">
                <a:solidFill>
                  <a:schemeClr val="accent5">
                    <a:lumMod val="75000"/>
                  </a:schemeClr>
                </a:solidFill>
                <a:latin typeface="Comic Sans MS" panose="030F0702030302020204" pitchFamily="66" charset="0"/>
              </a:rPr>
              <a:t>Encourage Gross Motor Skills: </a:t>
            </a:r>
            <a:r>
              <a:rPr lang="en-GB" sz="1400" dirty="0">
                <a:latin typeface="Comic Sans MS" panose="030F0702030302020204" pitchFamily="66" charset="0"/>
              </a:rPr>
              <a:t>Practice running, jumping and climbing. Visit the park, attempt the monkey bars, go swimming. Anything that encourages physical strength and co ordination is great (Please check out our ’ 50 things to do before I start Reception’ which has lots of free ideas. This is available </a:t>
            </a:r>
            <a:r>
              <a:rPr lang="en-GB" sz="1400" dirty="0" smtClean="0">
                <a:latin typeface="Comic Sans MS" panose="030F0702030302020204" pitchFamily="66" charset="0"/>
              </a:rPr>
              <a:t>in </a:t>
            </a:r>
            <a:r>
              <a:rPr lang="en-GB" sz="1400" dirty="0">
                <a:latin typeface="Comic Sans MS" panose="030F0702030302020204" pitchFamily="66" charset="0"/>
              </a:rPr>
              <a:t>the Pre-School area our School website)</a:t>
            </a:r>
          </a:p>
        </p:txBody>
      </p:sp>
      <p:pic>
        <p:nvPicPr>
          <p:cNvPr id="25" name="Picture 24"/>
          <p:cNvPicPr>
            <a:picLocks noChangeAspect="1"/>
          </p:cNvPicPr>
          <p:nvPr/>
        </p:nvPicPr>
        <p:blipFill>
          <a:blip r:embed="rId3"/>
          <a:stretch>
            <a:fillRect/>
          </a:stretch>
        </p:blipFill>
        <p:spPr>
          <a:xfrm>
            <a:off x="305277" y="4642890"/>
            <a:ext cx="1582638" cy="1189527"/>
          </a:xfrm>
          <a:prstGeom prst="rect">
            <a:avLst/>
          </a:prstGeom>
          <a:noFill/>
          <a:ln>
            <a:solidFill>
              <a:schemeClr val="accent1">
                <a:lumMod val="75000"/>
              </a:schemeClr>
            </a:solidFill>
          </a:ln>
        </p:spPr>
      </p:pic>
    </p:spTree>
    <p:extLst>
      <p:ext uri="{BB962C8B-B14F-4D97-AF65-F5344CB8AC3E}">
        <p14:creationId xmlns:p14="http://schemas.microsoft.com/office/powerpoint/2010/main" val="10253121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7110" y="3011075"/>
            <a:ext cx="9231085" cy="3693319"/>
          </a:xfrm>
          <a:prstGeom prst="rect">
            <a:avLst/>
          </a:prstGeom>
        </p:spPr>
        <p:txBody>
          <a:bodyPr wrap="square">
            <a:spAutoFit/>
          </a:bodyPr>
          <a:lstStyle/>
          <a:p>
            <a:endParaRPr lang="en-GB" sz="1400" dirty="0">
              <a:solidFill>
                <a:srgbClr val="233D4D"/>
              </a:solidFill>
              <a:latin typeface="Roboto" panose="02000000000000000000" pitchFamily="2" charset="0"/>
            </a:endParaRPr>
          </a:p>
          <a:p>
            <a:pPr marL="171450" indent="-171450">
              <a:buFont typeface="Arial" panose="020B0604020202020204" pitchFamily="34" charset="0"/>
              <a:buChar char="•"/>
            </a:pPr>
            <a:r>
              <a:rPr lang="en-GB" sz="1400" b="1" u="sng" dirty="0">
                <a:solidFill>
                  <a:schemeClr val="accent5">
                    <a:lumMod val="75000"/>
                  </a:schemeClr>
                </a:solidFill>
                <a:latin typeface="Comic Sans MS" panose="030F0702030302020204" pitchFamily="66" charset="0"/>
              </a:rPr>
              <a:t>Encourage basic Maths skills: </a:t>
            </a:r>
            <a:r>
              <a:rPr lang="en-GB" sz="1400" dirty="0">
                <a:latin typeface="Comic Sans MS" panose="030F0702030302020204" pitchFamily="66" charset="0"/>
              </a:rPr>
              <a:t>Counting aloud, counting objects, spotting numbers out and about, spotting patterns, spotting and labelling shapes. Recognising colours. These are all skills that can be practiced out and about or around the house</a:t>
            </a:r>
            <a:r>
              <a:rPr lang="en-GB" sz="1400" dirty="0" smtClean="0">
                <a:latin typeface="Comic Sans MS" panose="030F0702030302020204" pitchFamily="66" charset="0"/>
              </a:rPr>
              <a:t>.</a:t>
            </a:r>
          </a:p>
          <a:p>
            <a:pPr marL="171450" indent="-171450">
              <a:buFont typeface="Arial" panose="020B0604020202020204" pitchFamily="34" charset="0"/>
              <a:buChar char="•"/>
            </a:pPr>
            <a:endParaRPr lang="en-GB" sz="1400" dirty="0">
              <a:latin typeface="Comic Sans MS" panose="030F0702030302020204" pitchFamily="66" charset="0"/>
            </a:endParaRPr>
          </a:p>
          <a:p>
            <a:endParaRPr lang="en-GB" sz="1400" dirty="0" smtClean="0">
              <a:latin typeface="Comic Sans MS" panose="030F0702030302020204" pitchFamily="66" charset="0"/>
            </a:endParaRPr>
          </a:p>
          <a:p>
            <a:endParaRPr lang="en-GB" sz="1400" dirty="0" smtClean="0">
              <a:latin typeface="Comic Sans MS" panose="030F0702030302020204" pitchFamily="66" charset="0"/>
            </a:endParaRPr>
          </a:p>
          <a:p>
            <a:pPr marL="171450" indent="-171450">
              <a:buFont typeface="Arial" panose="020B0604020202020204" pitchFamily="34" charset="0"/>
              <a:buChar char="•"/>
            </a:pPr>
            <a:endParaRPr lang="en-GB" sz="1400" dirty="0">
              <a:latin typeface="Comic Sans MS" panose="030F0702030302020204" pitchFamily="66" charset="0"/>
            </a:endParaRPr>
          </a:p>
          <a:p>
            <a:endParaRPr lang="en-GB" sz="1400" dirty="0">
              <a:solidFill>
                <a:srgbClr val="233D4D"/>
              </a:solidFill>
              <a:latin typeface="Roboto" panose="02000000000000000000" pitchFamily="2" charset="0"/>
            </a:endParaRPr>
          </a:p>
          <a:p>
            <a:pPr marL="171450" indent="-171450">
              <a:buFont typeface="Arial" panose="020B0604020202020204" pitchFamily="34" charset="0"/>
              <a:buChar char="•"/>
            </a:pPr>
            <a:r>
              <a:rPr lang="en-GB" sz="1400" b="1" u="sng" dirty="0">
                <a:solidFill>
                  <a:schemeClr val="accent5">
                    <a:lumMod val="75000"/>
                  </a:schemeClr>
                </a:solidFill>
                <a:latin typeface="Comic Sans MS" panose="030F0702030302020204" pitchFamily="66" charset="0"/>
              </a:rPr>
              <a:t>Encourage resilience and perseverance: </a:t>
            </a:r>
            <a:r>
              <a:rPr lang="en-GB" sz="1400" dirty="0">
                <a:latin typeface="Comic Sans MS" panose="030F0702030302020204" pitchFamily="66" charset="0"/>
              </a:rPr>
              <a:t>Encourage your child to keep on trying when things get tricky and not give up when faced with challenges or setbacks. Can they find another way to do something</a:t>
            </a:r>
            <a:r>
              <a:rPr lang="en-GB" sz="1400" dirty="0" smtClean="0">
                <a:latin typeface="Comic Sans MS" panose="030F0702030302020204" pitchFamily="66" charset="0"/>
              </a:rPr>
              <a:t>?</a:t>
            </a:r>
          </a:p>
          <a:p>
            <a:endParaRPr lang="en-GB" sz="1400" dirty="0">
              <a:latin typeface="Comic Sans MS" panose="030F0702030302020204" pitchFamily="66" charset="0"/>
            </a:endParaRPr>
          </a:p>
          <a:p>
            <a:pPr marL="171450" indent="-171450">
              <a:buFont typeface="Arial" panose="020B0604020202020204" pitchFamily="34" charset="0"/>
              <a:buChar char="•"/>
            </a:pPr>
            <a:endParaRPr lang="en-GB" sz="1400" dirty="0" smtClean="0">
              <a:solidFill>
                <a:srgbClr val="242424"/>
              </a:solidFill>
              <a:latin typeface="Segoe UI" panose="020B0502040204020203" pitchFamily="34" charset="0"/>
            </a:endParaRPr>
          </a:p>
          <a:p>
            <a:endParaRPr lang="en-GB" sz="1400" dirty="0">
              <a:solidFill>
                <a:srgbClr val="242424"/>
              </a:solidFill>
              <a:latin typeface="Segoe UI" panose="020B0502040204020203" pitchFamily="34" charset="0"/>
            </a:endParaRPr>
          </a:p>
          <a:p>
            <a:pPr marL="171450" indent="-171450">
              <a:buFont typeface="Arial" panose="020B0604020202020204" pitchFamily="34" charset="0"/>
              <a:buChar char="•"/>
            </a:pPr>
            <a:r>
              <a:rPr lang="en-GB" sz="1400" b="1" u="sng" dirty="0">
                <a:solidFill>
                  <a:schemeClr val="accent5">
                    <a:lumMod val="75000"/>
                  </a:schemeClr>
                </a:solidFill>
                <a:latin typeface="Comic Sans MS" panose="030F0702030302020204" pitchFamily="66" charset="0"/>
              </a:rPr>
              <a:t>Help children to label and understand their emotions:</a:t>
            </a:r>
          </a:p>
          <a:p>
            <a:pPr marL="171450" indent="-171450">
              <a:buFont typeface="Arial" panose="020B0604020202020204" pitchFamily="34" charset="0"/>
              <a:buChar char="•"/>
            </a:pPr>
            <a:endParaRPr lang="en-GB" sz="1200" dirty="0">
              <a:solidFill>
                <a:srgbClr val="242424"/>
              </a:solidFill>
              <a:latin typeface="Segoe UI" panose="020B0502040204020203" pitchFamily="34" charset="0"/>
            </a:endParaRPr>
          </a:p>
          <a:p>
            <a:pPr marL="171450" indent="-171450">
              <a:buFont typeface="Arial" panose="020B0604020202020204" pitchFamily="34" charset="0"/>
              <a:buChar char="•"/>
            </a:pPr>
            <a:endParaRPr lang="en-GB" sz="1200" dirty="0">
              <a:solidFill>
                <a:srgbClr val="233D4D"/>
              </a:solidFill>
              <a:latin typeface="Roboto" panose="02000000000000000000" pitchFamily="2" charset="0"/>
            </a:endParaRPr>
          </a:p>
        </p:txBody>
      </p:sp>
      <p:sp>
        <p:nvSpPr>
          <p:cNvPr id="23" name="Rectangle 22"/>
          <p:cNvSpPr/>
          <p:nvPr/>
        </p:nvSpPr>
        <p:spPr>
          <a:xfrm>
            <a:off x="123094" y="116114"/>
            <a:ext cx="9719118" cy="6622868"/>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2" descr="https://clipground.com/images/emotions-clipart-for-kids-1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316" r="12684"/>
          <a:stretch/>
        </p:blipFill>
        <p:spPr bwMode="auto">
          <a:xfrm>
            <a:off x="5487866" y="5605096"/>
            <a:ext cx="1132745" cy="1005136"/>
          </a:xfrm>
          <a:prstGeom prst="rect">
            <a:avLst/>
          </a:prstGeom>
          <a:noFill/>
          <a:ln>
            <a:solidFill>
              <a:schemeClr val="accent1">
                <a:lumMod val="75000"/>
              </a:schemeClr>
            </a:solidFill>
          </a:ln>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r="29295"/>
          <a:stretch/>
        </p:blipFill>
        <p:spPr>
          <a:xfrm>
            <a:off x="4281706" y="3777727"/>
            <a:ext cx="1176856" cy="1109635"/>
          </a:xfrm>
          <a:prstGeom prst="rect">
            <a:avLst/>
          </a:prstGeom>
          <a:noFill/>
          <a:ln>
            <a:solidFill>
              <a:schemeClr val="accent1">
                <a:lumMod val="75000"/>
              </a:schemeClr>
            </a:solidFill>
          </a:ln>
        </p:spPr>
      </p:pic>
      <p:pic>
        <p:nvPicPr>
          <p:cNvPr id="6" name="Picture 6" descr="Mother And Daughter, Mom, Daughter, Blue, Kid, Lov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881" t="756" r="18269" b="14169"/>
          <a:stretch/>
        </p:blipFill>
        <p:spPr bwMode="auto">
          <a:xfrm>
            <a:off x="8363689" y="762866"/>
            <a:ext cx="1234506" cy="1002376"/>
          </a:xfrm>
          <a:prstGeom prst="rect">
            <a:avLst/>
          </a:prstGeom>
          <a:noFill/>
          <a:ln>
            <a:solidFill>
              <a:schemeClr val="accent1">
                <a:lumMod val="75000"/>
              </a:schemeClr>
            </a:solidFill>
          </a:ln>
          <a:extLst>
            <a:ext uri="{909E8E84-426E-40DD-AFC4-6F175D3DCCD1}">
              <a14:hiddenFill xmlns:a14="http://schemas.microsoft.com/office/drawing/2010/main">
                <a:solidFill>
                  <a:srgbClr val="FFFFFF"/>
                </a:solidFill>
              </a14:hiddenFill>
            </a:ext>
          </a:extLst>
        </p:spPr>
      </p:pic>
      <p:pic>
        <p:nvPicPr>
          <p:cNvPr id="7" name="Picture 4" descr="Child, Book, Boy, Studying, Isolated"/>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897" b="100000" l="0" r="91892"/>
                    </a14:imgEffect>
                  </a14:imgLayer>
                </a14:imgProps>
              </a:ext>
              <a:ext uri="{28A0092B-C50C-407E-A947-70E740481C1C}">
                <a14:useLocalDpi xmlns:a14="http://schemas.microsoft.com/office/drawing/2010/main" val="0"/>
              </a:ext>
            </a:extLst>
          </a:blip>
          <a:srcRect r="12596"/>
          <a:stretch/>
        </p:blipFill>
        <p:spPr bwMode="auto">
          <a:xfrm>
            <a:off x="311120" y="469643"/>
            <a:ext cx="814194" cy="1407646"/>
          </a:xfrm>
          <a:prstGeom prst="rect">
            <a:avLst/>
          </a:prstGeom>
          <a:noFill/>
          <a:ln>
            <a:solidFill>
              <a:schemeClr val="accent1">
                <a:lumMod val="75000"/>
              </a:schemeClr>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304799" y="448446"/>
            <a:ext cx="7940821" cy="1815882"/>
          </a:xfrm>
          <a:prstGeom prst="rect">
            <a:avLst/>
          </a:prstGeom>
        </p:spPr>
        <p:txBody>
          <a:bodyPr wrap="square">
            <a:spAutoFit/>
          </a:bodyPr>
          <a:lstStyle/>
          <a:p>
            <a:pPr lvl="3" indent="-285750">
              <a:buFont typeface="Arial" panose="020B0604020202020204" pitchFamily="34" charset="0"/>
              <a:buChar char="•"/>
            </a:pPr>
            <a:r>
              <a:rPr lang="en-GB" sz="1400" b="1" u="sng" dirty="0">
                <a:solidFill>
                  <a:schemeClr val="accent5">
                    <a:lumMod val="75000"/>
                  </a:schemeClr>
                </a:solidFill>
                <a:latin typeface="Comic Sans MS" panose="030F0702030302020204" pitchFamily="66" charset="0"/>
              </a:rPr>
              <a:t>Encourage a love of reading:</a:t>
            </a:r>
            <a:r>
              <a:rPr lang="en-GB" sz="1400" dirty="0">
                <a:solidFill>
                  <a:srgbClr val="233D4D"/>
                </a:solidFill>
                <a:latin typeface="Roboto" panose="02000000000000000000" pitchFamily="2" charset="0"/>
              </a:rPr>
              <a:t> </a:t>
            </a:r>
            <a:r>
              <a:rPr lang="en-GB" sz="1400" dirty="0">
                <a:latin typeface="Comic Sans MS" panose="030F0702030302020204" pitchFamily="66" charset="0"/>
              </a:rPr>
              <a:t>Enjoy sharing books and reading together daily. This really helps children grow and develop their vocabulary. When the majority of children start school they will not be able to read books but if they can enjoy a book, know how to hold it and know how to turn the pages this helps with some of the foundations for learning to read. We have a suggested reading list for Pre-School and Reception on our Year Group pages on our School website</a:t>
            </a:r>
            <a:r>
              <a:rPr lang="en-GB" sz="1400" dirty="0" smtClean="0">
                <a:latin typeface="Comic Sans MS" panose="030F0702030302020204" pitchFamily="66" charset="0"/>
              </a:rPr>
              <a:t>. A visit to the local library is free and a great experience.</a:t>
            </a:r>
            <a:endParaRPr lang="en-GB" sz="1400" dirty="0">
              <a:latin typeface="Comic Sans MS" panose="030F0702030302020204" pitchFamily="66" charset="0"/>
            </a:endParaRPr>
          </a:p>
        </p:txBody>
      </p:sp>
      <p:sp>
        <p:nvSpPr>
          <p:cNvPr id="2" name="Rectangle 1"/>
          <p:cNvSpPr/>
          <p:nvPr/>
        </p:nvSpPr>
        <p:spPr>
          <a:xfrm>
            <a:off x="407049" y="2450094"/>
            <a:ext cx="9308451" cy="523220"/>
          </a:xfrm>
          <a:prstGeom prst="rect">
            <a:avLst/>
          </a:prstGeom>
        </p:spPr>
        <p:txBody>
          <a:bodyPr wrap="square">
            <a:spAutoFit/>
          </a:bodyPr>
          <a:lstStyle/>
          <a:p>
            <a:pPr indent="-285750">
              <a:buFont typeface="Arial" panose="020B0604020202020204" pitchFamily="34" charset="0"/>
              <a:buChar char="•"/>
            </a:pPr>
            <a:r>
              <a:rPr lang="en-GB" sz="1400" b="1" u="sng" dirty="0">
                <a:solidFill>
                  <a:schemeClr val="accent5">
                    <a:lumMod val="75000"/>
                  </a:schemeClr>
                </a:solidFill>
                <a:latin typeface="Comic Sans MS" panose="030F0702030302020204" pitchFamily="66" charset="0"/>
              </a:rPr>
              <a:t>Sing Nursery Rhymes together: </a:t>
            </a:r>
            <a:r>
              <a:rPr lang="en-GB" sz="1400" dirty="0" smtClean="0">
                <a:latin typeface="Comic Sans MS" panose="030F0702030302020204" pitchFamily="66" charset="0"/>
              </a:rPr>
              <a:t>Did you know that if a child knows 8 nursery rhymes by heart by the time they are 4 years old they are usually among the best spellers and readers in their class by age 8.</a:t>
            </a:r>
            <a:endParaRPr lang="en-GB" sz="1400" dirty="0">
              <a:latin typeface="Comic Sans MS" panose="030F0702030302020204" pitchFamily="66" charset="0"/>
            </a:endParaRPr>
          </a:p>
        </p:txBody>
      </p:sp>
    </p:spTree>
    <p:extLst>
      <p:ext uri="{BB962C8B-B14F-4D97-AF65-F5344CB8AC3E}">
        <p14:creationId xmlns:p14="http://schemas.microsoft.com/office/powerpoint/2010/main" val="16240259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64750" y="6242508"/>
            <a:ext cx="3908122" cy="430887"/>
          </a:xfrm>
          <a:prstGeom prst="rect">
            <a:avLst/>
          </a:prstGeom>
        </p:spPr>
        <p:txBody>
          <a:bodyPr wrap="square">
            <a:spAutoFit/>
          </a:bodyPr>
          <a:lstStyle/>
          <a:p>
            <a:r>
              <a:rPr lang="en-GB" sz="1100" dirty="0">
                <a:latin typeface="Comic Sans MS" panose="030F0702030302020204" pitchFamily="66" charset="0"/>
                <a:hlinkClick r:id="rId2"/>
              </a:rPr>
              <a:t>Emotional development in children: How to help children understand their emotions - BBC Tiny Happy People</a:t>
            </a:r>
            <a:endParaRPr lang="en-GB" sz="1100" dirty="0">
              <a:latin typeface="Comic Sans MS" panose="030F0702030302020204" pitchFamily="66" charset="0"/>
            </a:endParaRPr>
          </a:p>
        </p:txBody>
      </p:sp>
      <p:sp>
        <p:nvSpPr>
          <p:cNvPr id="4" name="Rectangle 3"/>
          <p:cNvSpPr/>
          <p:nvPr/>
        </p:nvSpPr>
        <p:spPr>
          <a:xfrm>
            <a:off x="214311" y="786907"/>
            <a:ext cx="9940437" cy="5693866"/>
          </a:xfrm>
          <a:prstGeom prst="rect">
            <a:avLst/>
          </a:prstGeom>
        </p:spPr>
        <p:txBody>
          <a:bodyPr wrap="square">
            <a:spAutoFit/>
          </a:bodyPr>
          <a:lstStyle/>
          <a:p>
            <a:pPr fontAlgn="base"/>
            <a:r>
              <a:rPr lang="en-GB" sz="1400" b="1" u="sng" dirty="0">
                <a:solidFill>
                  <a:schemeClr val="accent5">
                    <a:lumMod val="75000"/>
                  </a:schemeClr>
                </a:solidFill>
                <a:latin typeface="Comic Sans MS" panose="030F0702030302020204" pitchFamily="66" charset="0"/>
              </a:rPr>
              <a:t>As children’s emotions develop, there are bound to be ups and downs for both them and you as a parent.</a:t>
            </a:r>
          </a:p>
          <a:p>
            <a:pPr fontAlgn="base"/>
            <a:endParaRPr lang="en-GB" sz="1400" dirty="0">
              <a:solidFill>
                <a:srgbClr val="141414"/>
              </a:solidFill>
              <a:latin typeface="Comic Sans MS" panose="030F0702030302020204" pitchFamily="66" charset="0"/>
            </a:endParaRPr>
          </a:p>
          <a:p>
            <a:pPr fontAlgn="base"/>
            <a:r>
              <a:rPr lang="en-GB" sz="1400" dirty="0">
                <a:solidFill>
                  <a:srgbClr val="141414"/>
                </a:solidFill>
                <a:latin typeface="Comic Sans MS" panose="030F0702030302020204" pitchFamily="66" charset="0"/>
              </a:rPr>
              <a:t>So how can you help your child understand their emotions</a:t>
            </a:r>
            <a:r>
              <a:rPr lang="en-GB" sz="1400" dirty="0" smtClean="0">
                <a:solidFill>
                  <a:srgbClr val="141414"/>
                </a:solidFill>
                <a:latin typeface="Comic Sans MS" panose="030F0702030302020204" pitchFamily="66" charset="0"/>
              </a:rPr>
              <a:t>?</a:t>
            </a:r>
            <a:endParaRPr lang="en-GB" sz="1400" dirty="0">
              <a:solidFill>
                <a:srgbClr val="141414"/>
              </a:solidFill>
              <a:latin typeface="Comic Sans MS" panose="030F0702030302020204" pitchFamily="66" charset="0"/>
            </a:endParaRPr>
          </a:p>
          <a:p>
            <a:pPr fontAlgn="base"/>
            <a:endParaRPr lang="en-GB" sz="1400" dirty="0">
              <a:solidFill>
                <a:srgbClr val="141414"/>
              </a:solidFill>
              <a:latin typeface="Comic Sans MS" panose="030F0702030302020204" pitchFamily="66" charset="0"/>
            </a:endParaRPr>
          </a:p>
          <a:p>
            <a:pPr fontAlgn="base"/>
            <a:r>
              <a:rPr lang="en-GB" sz="1400" b="1" u="sng" dirty="0">
                <a:solidFill>
                  <a:schemeClr val="accent5">
                    <a:lumMod val="75000"/>
                  </a:schemeClr>
                </a:solidFill>
                <a:latin typeface="Comic Sans MS" panose="030F0702030302020204" pitchFamily="66" charset="0"/>
              </a:rPr>
              <a:t>How do children come to understand their feelings?</a:t>
            </a:r>
          </a:p>
          <a:p>
            <a:pPr fontAlgn="base"/>
            <a:endParaRPr lang="en-GB" sz="1400" dirty="0">
              <a:latin typeface="Comic Sans MS" panose="030F0702030302020204" pitchFamily="66" charset="0"/>
            </a:endParaRPr>
          </a:p>
          <a:p>
            <a:pPr fontAlgn="base"/>
            <a:r>
              <a:rPr lang="en-GB" sz="1400" dirty="0">
                <a:latin typeface="Comic Sans MS" panose="030F0702030302020204" pitchFamily="66" charset="0"/>
              </a:rPr>
              <a:t>By the time children are between the ages of 2 and 3 years old, they’re starting to name some of their feelings - such as ‘sad’, ‘scared’ or ‘happy’.</a:t>
            </a:r>
          </a:p>
          <a:p>
            <a:pPr fontAlgn="base"/>
            <a:r>
              <a:rPr lang="en-GB" sz="1400" dirty="0">
                <a:latin typeface="Comic Sans MS" panose="030F0702030302020204" pitchFamily="66" charset="0"/>
              </a:rPr>
              <a:t>Later on, between the ages of 2 and 4, they begin to really tune into their own feelings and notice similar feelings in other people around them.</a:t>
            </a:r>
          </a:p>
          <a:p>
            <a:pPr fontAlgn="base"/>
            <a:endParaRPr lang="en-GB" sz="1400" dirty="0">
              <a:latin typeface="Comic Sans MS" panose="030F0702030302020204" pitchFamily="66" charset="0"/>
            </a:endParaRPr>
          </a:p>
          <a:p>
            <a:pPr fontAlgn="base"/>
            <a:r>
              <a:rPr lang="en-GB" sz="1400" b="1" u="sng" dirty="0">
                <a:solidFill>
                  <a:schemeClr val="accent5">
                    <a:lumMod val="75000"/>
                  </a:schemeClr>
                </a:solidFill>
                <a:latin typeface="Comic Sans MS" panose="030F0702030302020204" pitchFamily="66" charset="0"/>
              </a:rPr>
              <a:t>Tips for helping children understand emotions</a:t>
            </a:r>
          </a:p>
          <a:p>
            <a:pPr fontAlgn="base"/>
            <a:endParaRPr lang="en-GB" sz="1400" b="1" dirty="0">
              <a:latin typeface="Comic Sans MS" panose="030F0702030302020204" pitchFamily="66" charset="0"/>
            </a:endParaRPr>
          </a:p>
          <a:p>
            <a:pPr lvl="1" fontAlgn="base"/>
            <a:r>
              <a:rPr lang="en-GB" sz="1400" b="1" u="sng" dirty="0">
                <a:solidFill>
                  <a:schemeClr val="accent5">
                    <a:lumMod val="75000"/>
                  </a:schemeClr>
                </a:solidFill>
                <a:latin typeface="Comic Sans MS" panose="030F0702030302020204" pitchFamily="66" charset="0"/>
              </a:rPr>
              <a:t>1. Help them to label feelings.</a:t>
            </a:r>
          </a:p>
          <a:p>
            <a:pPr lvl="1" fontAlgn="base"/>
            <a:r>
              <a:rPr lang="en-GB" sz="1400" dirty="0">
                <a:latin typeface="Comic Sans MS" panose="030F0702030302020204" pitchFamily="66" charset="0"/>
              </a:rPr>
              <a:t>Help them label feelings like ‘happy’, ‘sad’ and ‘angry’ as they are experiencing them.</a:t>
            </a:r>
          </a:p>
          <a:p>
            <a:pPr lvl="1" fontAlgn="base"/>
            <a:endParaRPr lang="en-GB" sz="1400" b="1" dirty="0">
              <a:latin typeface="Comic Sans MS" panose="030F0702030302020204" pitchFamily="66" charset="0"/>
            </a:endParaRPr>
          </a:p>
          <a:p>
            <a:pPr lvl="1" fontAlgn="base"/>
            <a:r>
              <a:rPr lang="en-GB" sz="1400" b="1" u="sng" dirty="0">
                <a:solidFill>
                  <a:schemeClr val="accent5">
                    <a:lumMod val="75000"/>
                  </a:schemeClr>
                </a:solidFill>
                <a:latin typeface="Comic Sans MS" panose="030F0702030302020204" pitchFamily="66" charset="0"/>
              </a:rPr>
              <a:t>2. Chat about feelings throughout their day.</a:t>
            </a:r>
          </a:p>
          <a:p>
            <a:pPr lvl="1" fontAlgn="base"/>
            <a:r>
              <a:rPr lang="en-GB" sz="1400" dirty="0">
                <a:latin typeface="Comic Sans MS" panose="030F0702030302020204" pitchFamily="66" charset="0"/>
              </a:rPr>
              <a:t>Chat to them regularly about feelings, whether it’s theirs or the people around them</a:t>
            </a:r>
          </a:p>
          <a:p>
            <a:pPr lvl="1" fontAlgn="base"/>
            <a:r>
              <a:rPr lang="en-GB" sz="1400" dirty="0">
                <a:latin typeface="Comic Sans MS" panose="030F0702030302020204" pitchFamily="66" charset="0"/>
              </a:rPr>
              <a:t>Talk to them about a range of feelings, not just when there’s a problem. Talk about times they feel excited, surprised or left out.</a:t>
            </a:r>
          </a:p>
          <a:p>
            <a:pPr lvl="1" fontAlgn="base"/>
            <a:endParaRPr lang="en-GB" sz="1400" dirty="0">
              <a:latin typeface="Comic Sans MS" panose="030F0702030302020204" pitchFamily="66" charset="0"/>
            </a:endParaRPr>
          </a:p>
          <a:p>
            <a:pPr lvl="1" fontAlgn="base"/>
            <a:r>
              <a:rPr lang="en-GB" sz="1400" b="1" u="sng" dirty="0">
                <a:solidFill>
                  <a:schemeClr val="accent5">
                    <a:lumMod val="75000"/>
                  </a:schemeClr>
                </a:solidFill>
                <a:latin typeface="Comic Sans MS" panose="030F0702030302020204" pitchFamily="66" charset="0"/>
              </a:rPr>
              <a:t>3. Set a good example.</a:t>
            </a:r>
          </a:p>
          <a:p>
            <a:pPr lvl="1" fontAlgn="base"/>
            <a:r>
              <a:rPr lang="en-GB" sz="1400" dirty="0">
                <a:latin typeface="Comic Sans MS" panose="030F0702030302020204" pitchFamily="66" charset="0"/>
              </a:rPr>
              <a:t>Try to be open and share feelings as a family.</a:t>
            </a:r>
          </a:p>
          <a:p>
            <a:pPr lvl="1" fontAlgn="base"/>
            <a:r>
              <a:rPr lang="en-GB" sz="1400" dirty="0">
                <a:latin typeface="Comic Sans MS" panose="030F0702030302020204" pitchFamily="66" charset="0"/>
              </a:rPr>
              <a:t>Make it clear that all feelings are OK, but not all behaviours are.</a:t>
            </a:r>
          </a:p>
          <a:p>
            <a:pPr lvl="1" fontAlgn="base"/>
            <a:r>
              <a:rPr lang="en-GB" sz="1400" dirty="0">
                <a:latin typeface="Comic Sans MS" panose="030F0702030302020204" pitchFamily="66" charset="0"/>
              </a:rPr>
              <a:t>Tell your child how you are feeling and what you are going to do about it.</a:t>
            </a:r>
          </a:p>
        </p:txBody>
      </p:sp>
      <p:sp>
        <p:nvSpPr>
          <p:cNvPr id="5" name="TextBox 4"/>
          <p:cNvSpPr txBox="1"/>
          <p:nvPr/>
        </p:nvSpPr>
        <p:spPr>
          <a:xfrm>
            <a:off x="3910437" y="6333919"/>
            <a:ext cx="2414333" cy="276999"/>
          </a:xfrm>
          <a:prstGeom prst="rect">
            <a:avLst/>
          </a:prstGeom>
          <a:noFill/>
        </p:spPr>
        <p:txBody>
          <a:bodyPr wrap="square" rtlCol="0">
            <a:spAutoFit/>
          </a:bodyPr>
          <a:lstStyle/>
          <a:p>
            <a:r>
              <a:rPr lang="en-GB" sz="1200" dirty="0">
                <a:latin typeface="Comic Sans MS" panose="030F0702030302020204" pitchFamily="66" charset="0"/>
              </a:rPr>
              <a:t>Short helpful 2 min video:</a:t>
            </a:r>
          </a:p>
        </p:txBody>
      </p:sp>
      <p:sp>
        <p:nvSpPr>
          <p:cNvPr id="6" name="Rectangle 5"/>
          <p:cNvSpPr/>
          <p:nvPr/>
        </p:nvSpPr>
        <p:spPr>
          <a:xfrm>
            <a:off x="105161" y="107321"/>
            <a:ext cx="9719118" cy="6622868"/>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p:cNvGrpSpPr/>
          <p:nvPr/>
        </p:nvGrpSpPr>
        <p:grpSpPr>
          <a:xfrm>
            <a:off x="1141755" y="205840"/>
            <a:ext cx="7525995" cy="452257"/>
            <a:chOff x="3457138" y="5059765"/>
            <a:chExt cx="7525995" cy="452257"/>
          </a:xfrm>
        </p:grpSpPr>
        <p:sp>
          <p:nvSpPr>
            <p:cNvPr id="15" name="Rectangle 14"/>
            <p:cNvSpPr/>
            <p:nvPr/>
          </p:nvSpPr>
          <p:spPr>
            <a:xfrm>
              <a:off x="3457138" y="5059765"/>
              <a:ext cx="5196791" cy="452257"/>
            </a:xfrm>
            <a:prstGeom prst="rect">
              <a:avLst/>
            </a:prstGeom>
            <a:solidFill>
              <a:schemeClr val="accent1">
                <a:lumMod val="20000"/>
                <a:lumOff val="8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6" name="Rectangle 15"/>
            <p:cNvSpPr/>
            <p:nvPr/>
          </p:nvSpPr>
          <p:spPr>
            <a:xfrm>
              <a:off x="3504540" y="5107528"/>
              <a:ext cx="7478593" cy="353943"/>
            </a:xfrm>
            <a:prstGeom prst="rect">
              <a:avLst/>
            </a:prstGeom>
            <a:ln>
              <a:noFill/>
            </a:ln>
          </p:spPr>
          <p:style>
            <a:lnRef idx="0">
              <a:schemeClr val="accent1"/>
            </a:lnRef>
            <a:fillRef idx="3">
              <a:schemeClr val="accent1"/>
            </a:fillRef>
            <a:effectRef idx="3">
              <a:schemeClr val="accent1"/>
            </a:effectRef>
            <a:fontRef idx="minor">
              <a:schemeClr val="lt1"/>
            </a:fontRef>
          </p:style>
          <p:txBody>
            <a:bodyPr wrap="square">
              <a:spAutoFit/>
            </a:bodyPr>
            <a:lstStyle/>
            <a:p>
              <a:pPr fontAlgn="base"/>
              <a:r>
                <a:rPr lang="en-GB" sz="1700" b="1" u="sng" dirty="0">
                  <a:latin typeface="Comic Sans MS" panose="030F0702030302020204" pitchFamily="66" charset="0"/>
                  <a:ea typeface="Calibri" panose="020F0502020204030204" pitchFamily="34" charset="0"/>
                  <a:cs typeface="Times New Roman" panose="02020603050405020304" pitchFamily="18" charset="0"/>
                </a:rPr>
                <a:t>Children’s emotions: How to help children understand their emotions</a:t>
              </a:r>
            </a:p>
          </p:txBody>
        </p:sp>
      </p:gr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2046" y="207851"/>
            <a:ext cx="496700" cy="452257"/>
          </a:xfrm>
          <a:prstGeom prst="rect">
            <a:avLst/>
          </a:prstGeom>
          <a:ln>
            <a:noFill/>
          </a:ln>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955" y="196152"/>
            <a:ext cx="496700" cy="452257"/>
          </a:xfrm>
          <a:prstGeom prst="rect">
            <a:avLst/>
          </a:prstGeom>
          <a:ln>
            <a:noFill/>
          </a:ln>
        </p:spPr>
      </p:pic>
    </p:spTree>
    <p:extLst>
      <p:ext uri="{BB962C8B-B14F-4D97-AF65-F5344CB8AC3E}">
        <p14:creationId xmlns:p14="http://schemas.microsoft.com/office/powerpoint/2010/main" val="32333869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9006" y="769610"/>
            <a:ext cx="9563021" cy="5970865"/>
          </a:xfrm>
          <a:prstGeom prst="rect">
            <a:avLst/>
          </a:prstGeom>
        </p:spPr>
        <p:txBody>
          <a:bodyPr wrap="square">
            <a:spAutoFit/>
          </a:bodyPr>
          <a:lstStyle/>
          <a:p>
            <a:pPr fontAlgn="base"/>
            <a:r>
              <a:rPr lang="en-GB" sz="1400" b="1" u="sng" dirty="0">
                <a:solidFill>
                  <a:schemeClr val="accent5">
                    <a:lumMod val="75000"/>
                  </a:schemeClr>
                </a:solidFill>
                <a:latin typeface="Comic Sans MS" panose="030F0702030302020204" pitchFamily="66" charset="0"/>
              </a:rPr>
              <a:t>Why do children struggle with sharing and when do they learn to share?</a:t>
            </a:r>
          </a:p>
          <a:p>
            <a:pPr fontAlgn="base"/>
            <a:endParaRPr lang="en-GB" sz="1400" b="1" u="sng" dirty="0">
              <a:solidFill>
                <a:schemeClr val="accent5">
                  <a:lumMod val="75000"/>
                </a:schemeClr>
              </a:solidFill>
              <a:latin typeface="Comic Sans MS" panose="030F0702030302020204" pitchFamily="66" charset="0"/>
            </a:endParaRPr>
          </a:p>
          <a:p>
            <a:pPr fontAlgn="base"/>
            <a:r>
              <a:rPr lang="en-GB" sz="1400" dirty="0">
                <a:latin typeface="Comic Sans MS" panose="030F0702030302020204" pitchFamily="66" charset="0"/>
              </a:rPr>
              <a:t>Often between the ages of 3 and 5, children begin to learn to control themselves and not get angry when sharing with others or if someone else takes something of theirs for a moment.</a:t>
            </a:r>
          </a:p>
          <a:p>
            <a:pPr fontAlgn="base"/>
            <a:r>
              <a:rPr lang="en-GB" sz="1400" dirty="0">
                <a:latin typeface="Comic Sans MS" panose="030F0702030302020204" pitchFamily="66" charset="0"/>
              </a:rPr>
              <a:t>Even at this age, however, some children might still struggle with sharing when their impulses take over. Most 3-year-olds and 4-year-olds put their own needs first, and can get upset when the needs of others get in the way.</a:t>
            </a:r>
          </a:p>
          <a:p>
            <a:pPr fontAlgn="base"/>
            <a:endParaRPr lang="en-GB" sz="1400" dirty="0">
              <a:latin typeface="Comic Sans MS" panose="030F0702030302020204" pitchFamily="66" charset="0"/>
            </a:endParaRPr>
          </a:p>
          <a:p>
            <a:pPr fontAlgn="base"/>
            <a:r>
              <a:rPr lang="en-GB" sz="1400" dirty="0">
                <a:latin typeface="Comic Sans MS" panose="030F0702030302020204" pitchFamily="66" charset="0"/>
              </a:rPr>
              <a:t>Be patient and reward them when they take turns nicely. Try some of the tips below to help encourage young children to share.</a:t>
            </a:r>
          </a:p>
          <a:p>
            <a:pPr fontAlgn="base"/>
            <a:endParaRPr lang="en-GB" sz="1400" dirty="0"/>
          </a:p>
          <a:p>
            <a:pPr fontAlgn="base"/>
            <a:endParaRPr lang="en-GB" sz="1400" dirty="0"/>
          </a:p>
          <a:p>
            <a:pPr fontAlgn="base"/>
            <a:r>
              <a:rPr lang="en-GB" sz="1400" b="1" u="sng" dirty="0">
                <a:solidFill>
                  <a:schemeClr val="accent5">
                    <a:lumMod val="75000"/>
                  </a:schemeClr>
                </a:solidFill>
                <a:latin typeface="Comic Sans MS" panose="030F0702030302020204" pitchFamily="66" charset="0"/>
              </a:rPr>
              <a:t>Tips for encouraging children as they learn to share</a:t>
            </a:r>
          </a:p>
          <a:p>
            <a:pPr fontAlgn="base"/>
            <a:endParaRPr lang="en-GB" sz="1400" b="1" u="sng" dirty="0">
              <a:solidFill>
                <a:schemeClr val="accent5">
                  <a:lumMod val="75000"/>
                </a:schemeClr>
              </a:solidFill>
              <a:latin typeface="Comic Sans MS" panose="030F0702030302020204" pitchFamily="66" charset="0"/>
            </a:endParaRPr>
          </a:p>
          <a:p>
            <a:pPr lvl="1" fontAlgn="base"/>
            <a:r>
              <a:rPr lang="en-GB" sz="1400" b="1" u="sng" dirty="0">
                <a:solidFill>
                  <a:schemeClr val="accent5">
                    <a:lumMod val="75000"/>
                  </a:schemeClr>
                </a:solidFill>
                <a:latin typeface="Comic Sans MS" panose="030F0702030302020204" pitchFamily="66" charset="0"/>
              </a:rPr>
              <a:t>1. Communicate clearly, using words like ‘share’ and talk about being ‘fair’.</a:t>
            </a:r>
          </a:p>
          <a:p>
            <a:pPr lvl="1" fontAlgn="base"/>
            <a:r>
              <a:rPr lang="en-GB" sz="1400" dirty="0">
                <a:latin typeface="Comic Sans MS" panose="030F0702030302020204" pitchFamily="66" charset="0"/>
              </a:rPr>
              <a:t>Explain to your child what’s theirs and what isn’t, for example, ‘yes, that’s your jumper - and that’s Daddy’s.’</a:t>
            </a:r>
          </a:p>
          <a:p>
            <a:pPr lvl="1" fontAlgn="base"/>
            <a:endParaRPr lang="en-GB" sz="1400" b="1" dirty="0"/>
          </a:p>
          <a:p>
            <a:pPr lvl="1" fontAlgn="base"/>
            <a:r>
              <a:rPr lang="en-GB" sz="1400" b="1" u="sng" dirty="0">
                <a:solidFill>
                  <a:schemeClr val="accent5">
                    <a:lumMod val="75000"/>
                  </a:schemeClr>
                </a:solidFill>
                <a:latin typeface="Comic Sans MS" panose="030F0702030302020204" pitchFamily="66" charset="0"/>
              </a:rPr>
              <a:t>2. Show them how to share – and make it fun!</a:t>
            </a:r>
          </a:p>
          <a:p>
            <a:pPr lvl="1" fontAlgn="base"/>
            <a:r>
              <a:rPr lang="en-GB" sz="1400" dirty="0">
                <a:latin typeface="Comic Sans MS" panose="030F0702030302020204" pitchFamily="66" charset="0"/>
              </a:rPr>
              <a:t>Pretend games are great for showing children what sharing is.</a:t>
            </a:r>
          </a:p>
          <a:p>
            <a:pPr lvl="1" fontAlgn="base"/>
            <a:endParaRPr lang="en-GB" sz="1400" dirty="0">
              <a:latin typeface="Comic Sans MS" panose="030F0702030302020204" pitchFamily="66" charset="0"/>
            </a:endParaRPr>
          </a:p>
          <a:p>
            <a:pPr lvl="1" fontAlgn="base"/>
            <a:r>
              <a:rPr lang="en-GB" sz="1400" b="1" u="sng" dirty="0">
                <a:solidFill>
                  <a:schemeClr val="accent5">
                    <a:lumMod val="75000"/>
                  </a:schemeClr>
                </a:solidFill>
                <a:latin typeface="Comic Sans MS" panose="030F0702030302020204" pitchFamily="66" charset="0"/>
              </a:rPr>
              <a:t>3. Play turn-taking games</a:t>
            </a:r>
            <a:r>
              <a:rPr lang="en-GB" sz="1400" dirty="0"/>
              <a:t>, </a:t>
            </a:r>
            <a:r>
              <a:rPr lang="en-GB" sz="1400" dirty="0">
                <a:latin typeface="Comic Sans MS" panose="030F0702030302020204" pitchFamily="66" charset="0"/>
              </a:rPr>
              <a:t>like rolling a ball back and forth to one another. As you do this, say ‘my turn/your turn’. Remember children cannot always win  and this will really help them when they start school.</a:t>
            </a:r>
          </a:p>
          <a:p>
            <a:pPr lvl="1" fontAlgn="base"/>
            <a:endParaRPr lang="en-GB" sz="1400" b="1" dirty="0"/>
          </a:p>
          <a:p>
            <a:pPr lvl="1" fontAlgn="base"/>
            <a:r>
              <a:rPr lang="en-GB" sz="1400" b="1" u="sng" dirty="0">
                <a:solidFill>
                  <a:schemeClr val="accent5">
                    <a:lumMod val="75000"/>
                  </a:schemeClr>
                </a:solidFill>
                <a:latin typeface="Comic Sans MS" panose="030F0702030302020204" pitchFamily="66" charset="0"/>
              </a:rPr>
              <a:t>4. Set good examples. </a:t>
            </a:r>
            <a:r>
              <a:rPr lang="en-GB" sz="1400" dirty="0">
                <a:latin typeface="Comic Sans MS" panose="030F0702030302020204" pitchFamily="66" charset="0"/>
              </a:rPr>
              <a:t>As a whole family, try to set good examples like sharing snacks or crayons.</a:t>
            </a:r>
          </a:p>
          <a:p>
            <a:pPr lvl="1" fontAlgn="base"/>
            <a:endParaRPr lang="en-GB" sz="1400" dirty="0">
              <a:latin typeface="Comic Sans MS" panose="030F0702030302020204" pitchFamily="66" charset="0"/>
            </a:endParaRPr>
          </a:p>
          <a:p>
            <a:pPr fontAlgn="base"/>
            <a:r>
              <a:rPr lang="en-GB" sz="1400" dirty="0">
                <a:latin typeface="Comic Sans MS" panose="030F0702030302020204" pitchFamily="66" charset="0"/>
              </a:rPr>
              <a:t>The more you show them what sharing looks like and are generous with one another, the more they will learn to be generous themselves.</a:t>
            </a:r>
          </a:p>
          <a:p>
            <a:pPr fontAlgn="base"/>
            <a:endParaRPr lang="en-GB" dirty="0">
              <a:solidFill>
                <a:srgbClr val="141414"/>
              </a:solidFill>
              <a:latin typeface="ReithSans"/>
            </a:endParaRPr>
          </a:p>
        </p:txBody>
      </p:sp>
      <p:sp>
        <p:nvSpPr>
          <p:cNvPr id="5" name="TextBox 4"/>
          <p:cNvSpPr txBox="1"/>
          <p:nvPr/>
        </p:nvSpPr>
        <p:spPr>
          <a:xfrm>
            <a:off x="3591287" y="6357120"/>
            <a:ext cx="2338753" cy="276999"/>
          </a:xfrm>
          <a:prstGeom prst="rect">
            <a:avLst/>
          </a:prstGeom>
          <a:noFill/>
        </p:spPr>
        <p:txBody>
          <a:bodyPr wrap="square" rtlCol="0">
            <a:spAutoFit/>
          </a:bodyPr>
          <a:lstStyle/>
          <a:p>
            <a:r>
              <a:rPr lang="en-GB" sz="1200" dirty="0">
                <a:latin typeface="Comic Sans MS" panose="030F0702030302020204" pitchFamily="66" charset="0"/>
              </a:rPr>
              <a:t>Short helpful 2 min video</a:t>
            </a:r>
            <a:r>
              <a:rPr lang="en-GB" sz="1200" dirty="0" smtClean="0">
                <a:latin typeface="Comic Sans MS" panose="030F0702030302020204" pitchFamily="66" charset="0"/>
              </a:rPr>
              <a:t>:</a:t>
            </a:r>
            <a:endParaRPr lang="en-GB" sz="1200" dirty="0">
              <a:latin typeface="Comic Sans MS" panose="030F0702030302020204" pitchFamily="66" charset="0"/>
            </a:endParaRPr>
          </a:p>
        </p:txBody>
      </p:sp>
      <p:sp>
        <p:nvSpPr>
          <p:cNvPr id="6" name="Rectangle 5"/>
          <p:cNvSpPr/>
          <p:nvPr/>
        </p:nvSpPr>
        <p:spPr>
          <a:xfrm>
            <a:off x="105161" y="107321"/>
            <a:ext cx="9719118" cy="6622868"/>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p:cNvGrpSpPr/>
          <p:nvPr/>
        </p:nvGrpSpPr>
        <p:grpSpPr>
          <a:xfrm>
            <a:off x="2709302" y="205840"/>
            <a:ext cx="4174661" cy="452257"/>
            <a:chOff x="3457138" y="5059765"/>
            <a:chExt cx="7525995" cy="452257"/>
          </a:xfrm>
        </p:grpSpPr>
        <p:sp>
          <p:nvSpPr>
            <p:cNvPr id="8" name="Rectangle 7"/>
            <p:cNvSpPr/>
            <p:nvPr/>
          </p:nvSpPr>
          <p:spPr>
            <a:xfrm>
              <a:off x="3457138" y="5059765"/>
              <a:ext cx="5196791" cy="452257"/>
            </a:xfrm>
            <a:prstGeom prst="rect">
              <a:avLst/>
            </a:prstGeom>
            <a:solidFill>
              <a:schemeClr val="accent1">
                <a:lumMod val="20000"/>
                <a:lumOff val="8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9" name="Rectangle 8"/>
            <p:cNvSpPr/>
            <p:nvPr/>
          </p:nvSpPr>
          <p:spPr>
            <a:xfrm>
              <a:off x="3504540" y="5107528"/>
              <a:ext cx="7478593" cy="353943"/>
            </a:xfrm>
            <a:prstGeom prst="rect">
              <a:avLst/>
            </a:prstGeom>
            <a:ln>
              <a:noFill/>
            </a:ln>
          </p:spPr>
          <p:style>
            <a:lnRef idx="0">
              <a:schemeClr val="accent1"/>
            </a:lnRef>
            <a:fillRef idx="3">
              <a:schemeClr val="accent1"/>
            </a:fillRef>
            <a:effectRef idx="3">
              <a:schemeClr val="accent1"/>
            </a:effectRef>
            <a:fontRef idx="minor">
              <a:schemeClr val="lt1"/>
            </a:fontRef>
          </p:style>
          <p:txBody>
            <a:bodyPr wrap="square">
              <a:spAutoFit/>
            </a:bodyPr>
            <a:lstStyle/>
            <a:p>
              <a:pPr fontAlgn="base"/>
              <a:r>
                <a:rPr lang="en-GB" sz="1700" b="1" u="sng" dirty="0">
                  <a:latin typeface="Comic Sans MS" panose="030F0702030302020204" pitchFamily="66" charset="0"/>
                  <a:ea typeface="Calibri" panose="020F0502020204030204" pitchFamily="34" charset="0"/>
                  <a:cs typeface="Times New Roman" panose="02020603050405020304" pitchFamily="18" charset="0"/>
                </a:rPr>
                <a:t>Getting children to share with others</a:t>
              </a:r>
            </a:p>
          </p:txBody>
        </p:sp>
      </p:gr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2430" y="207851"/>
            <a:ext cx="496700" cy="452257"/>
          </a:xfrm>
          <a:prstGeom prst="rect">
            <a:avLst/>
          </a:prstGeom>
          <a:ln>
            <a:noFill/>
          </a:ln>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4502" y="196152"/>
            <a:ext cx="496700" cy="452257"/>
          </a:xfrm>
          <a:prstGeom prst="rect">
            <a:avLst/>
          </a:prstGeom>
          <a:ln>
            <a:noFill/>
          </a:ln>
        </p:spPr>
      </p:pic>
      <p:sp>
        <p:nvSpPr>
          <p:cNvPr id="2" name="Rectangle 1"/>
          <p:cNvSpPr/>
          <p:nvPr/>
        </p:nvSpPr>
        <p:spPr>
          <a:xfrm>
            <a:off x="5590740" y="6264788"/>
            <a:ext cx="4167218" cy="430887"/>
          </a:xfrm>
          <a:prstGeom prst="rect">
            <a:avLst/>
          </a:prstGeom>
        </p:spPr>
        <p:txBody>
          <a:bodyPr wrap="square">
            <a:spAutoFit/>
          </a:bodyPr>
          <a:lstStyle/>
          <a:p>
            <a:r>
              <a:rPr lang="en-GB" sz="1100" dirty="0">
                <a:latin typeface="Comic Sans MS" panose="030F0702030302020204" pitchFamily="66" charset="0"/>
                <a:hlinkClick r:id="rId3"/>
              </a:rPr>
              <a:t>What do you do when your toddler won't share? Tips for encouraging your children to share - BBC Tiny Happy People</a:t>
            </a:r>
            <a:endParaRPr lang="en-GB" sz="1100" dirty="0">
              <a:latin typeface="Comic Sans MS" panose="030F0702030302020204" pitchFamily="66" charset="0"/>
            </a:endParaRPr>
          </a:p>
        </p:txBody>
      </p:sp>
    </p:spTree>
    <p:extLst>
      <p:ext uri="{BB962C8B-B14F-4D97-AF65-F5344CB8AC3E}">
        <p14:creationId xmlns:p14="http://schemas.microsoft.com/office/powerpoint/2010/main" val="40067148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64497" y="6237540"/>
            <a:ext cx="3132650" cy="430887"/>
          </a:xfrm>
          <a:prstGeom prst="rect">
            <a:avLst/>
          </a:prstGeom>
        </p:spPr>
        <p:txBody>
          <a:bodyPr wrap="square">
            <a:spAutoFit/>
          </a:bodyPr>
          <a:lstStyle/>
          <a:p>
            <a:r>
              <a:rPr lang="en-GB" sz="1100" dirty="0">
                <a:latin typeface="Comic Sans MS" panose="030F0702030302020204" pitchFamily="66" charset="0"/>
                <a:hlinkClick r:id="rId2"/>
              </a:rPr>
              <a:t>What is a tantrum?: How to deal with toddler tantrums - BBC Tiny Happy People</a:t>
            </a:r>
            <a:endParaRPr lang="en-GB" sz="1100" dirty="0">
              <a:latin typeface="Comic Sans MS" panose="030F0702030302020204" pitchFamily="66" charset="0"/>
            </a:endParaRPr>
          </a:p>
        </p:txBody>
      </p:sp>
      <p:sp>
        <p:nvSpPr>
          <p:cNvPr id="4" name="Rectangle 3"/>
          <p:cNvSpPr/>
          <p:nvPr/>
        </p:nvSpPr>
        <p:spPr>
          <a:xfrm>
            <a:off x="274320" y="772181"/>
            <a:ext cx="9431383" cy="5909310"/>
          </a:xfrm>
          <a:prstGeom prst="rect">
            <a:avLst/>
          </a:prstGeom>
        </p:spPr>
        <p:txBody>
          <a:bodyPr wrap="square">
            <a:spAutoFit/>
          </a:bodyPr>
          <a:lstStyle/>
          <a:p>
            <a:pPr fontAlgn="base"/>
            <a:r>
              <a:rPr lang="en-GB" sz="1400" b="1" u="sng" dirty="0">
                <a:solidFill>
                  <a:schemeClr val="accent5">
                    <a:lumMod val="75000"/>
                  </a:schemeClr>
                </a:solidFill>
                <a:latin typeface="Comic Sans MS" panose="030F0702030302020204" pitchFamily="66" charset="0"/>
              </a:rPr>
              <a:t>Why do children have tantrums?</a:t>
            </a:r>
          </a:p>
          <a:p>
            <a:pPr fontAlgn="base"/>
            <a:r>
              <a:rPr lang="en-GB" sz="1400" dirty="0">
                <a:latin typeface="Comic Sans MS" panose="030F0702030302020204" pitchFamily="66" charset="0"/>
              </a:rPr>
              <a:t>A lot of the time they happen when children are feeling an emotion or sensation that they just don’t have the words for yet. This could be ‘I’m hungry!’ or ‘I’m tired!’ or ‘I’m frustrated!’. They become dysregulated. At this stage, children need your support to calm down and understand what they are feeling.</a:t>
            </a:r>
          </a:p>
          <a:p>
            <a:pPr fontAlgn="base"/>
            <a:r>
              <a:rPr lang="en-GB" sz="1400" dirty="0">
                <a:latin typeface="Comic Sans MS" panose="030F0702030302020204" pitchFamily="66" charset="0"/>
              </a:rPr>
              <a:t>Tantrums are a way of expressing these feelings without the ability to let you know clearly.</a:t>
            </a:r>
          </a:p>
          <a:p>
            <a:pPr fontAlgn="base"/>
            <a:r>
              <a:rPr lang="en-GB" sz="1400" dirty="0">
                <a:latin typeface="Comic Sans MS" panose="030F0702030302020204" pitchFamily="66" charset="0"/>
              </a:rPr>
              <a:t>The good news is, as children’s speech develops, they usually grow out of tantrums as they become able to communicate their feelings more effectively.</a:t>
            </a:r>
          </a:p>
          <a:p>
            <a:pPr fontAlgn="base"/>
            <a:endParaRPr lang="en-GB" sz="1400" b="1" dirty="0"/>
          </a:p>
          <a:p>
            <a:pPr fontAlgn="base"/>
            <a:r>
              <a:rPr lang="en-GB" sz="1400" b="1" u="sng" dirty="0">
                <a:solidFill>
                  <a:schemeClr val="accent5">
                    <a:lumMod val="75000"/>
                  </a:schemeClr>
                </a:solidFill>
                <a:latin typeface="Comic Sans MS" panose="030F0702030302020204" pitchFamily="66" charset="0"/>
              </a:rPr>
              <a:t>T</a:t>
            </a:r>
            <a:r>
              <a:rPr lang="en-GB" sz="1400" b="1" u="sng" dirty="0" smtClean="0">
                <a:solidFill>
                  <a:schemeClr val="accent5">
                    <a:lumMod val="75000"/>
                  </a:schemeClr>
                </a:solidFill>
                <a:latin typeface="Comic Sans MS" panose="030F0702030302020204" pitchFamily="66" charset="0"/>
              </a:rPr>
              <a:t>op </a:t>
            </a:r>
            <a:r>
              <a:rPr lang="en-GB" sz="1400" b="1" u="sng" dirty="0">
                <a:solidFill>
                  <a:schemeClr val="accent5">
                    <a:lumMod val="75000"/>
                  </a:schemeClr>
                </a:solidFill>
                <a:latin typeface="Comic Sans MS" panose="030F0702030302020204" pitchFamily="66" charset="0"/>
              </a:rPr>
              <a:t>tips for dealing with </a:t>
            </a:r>
            <a:r>
              <a:rPr lang="en-GB" sz="1400" b="1" u="sng" dirty="0" smtClean="0">
                <a:solidFill>
                  <a:schemeClr val="accent5">
                    <a:lumMod val="75000"/>
                  </a:schemeClr>
                </a:solidFill>
                <a:latin typeface="Comic Sans MS" panose="030F0702030302020204" pitchFamily="66" charset="0"/>
              </a:rPr>
              <a:t>tantrums</a:t>
            </a:r>
            <a:endParaRPr lang="en-GB" sz="1400" b="1" u="sng" dirty="0">
              <a:solidFill>
                <a:schemeClr val="accent5">
                  <a:lumMod val="75000"/>
                </a:schemeClr>
              </a:solidFill>
              <a:latin typeface="Comic Sans MS" panose="030F0702030302020204" pitchFamily="66" charset="0"/>
            </a:endParaRPr>
          </a:p>
          <a:p>
            <a:pPr fontAlgn="base"/>
            <a:endParaRPr lang="en-GB" sz="1400" b="1" dirty="0"/>
          </a:p>
          <a:p>
            <a:pPr lvl="1" fontAlgn="base"/>
            <a:r>
              <a:rPr lang="en-GB" sz="1400" b="1" u="sng" dirty="0">
                <a:solidFill>
                  <a:schemeClr val="accent5">
                    <a:lumMod val="75000"/>
                  </a:schemeClr>
                </a:solidFill>
                <a:latin typeface="Comic Sans MS" panose="030F0702030302020204" pitchFamily="66" charset="0"/>
              </a:rPr>
              <a:t>1. Stay as calm as possible.</a:t>
            </a:r>
          </a:p>
          <a:p>
            <a:pPr lvl="1" fontAlgn="base"/>
            <a:r>
              <a:rPr lang="en-GB" sz="1400" dirty="0">
                <a:latin typeface="Comic Sans MS" panose="030F0702030302020204" pitchFamily="66" charset="0"/>
              </a:rPr>
              <a:t>Take deep breaths, use a calm voice and get close to your little one as you speak to them. Remember they’ve lost control and they need your help.</a:t>
            </a:r>
          </a:p>
          <a:p>
            <a:pPr lvl="1" fontAlgn="base"/>
            <a:endParaRPr lang="en-GB" sz="1400" dirty="0"/>
          </a:p>
          <a:p>
            <a:pPr lvl="1" fontAlgn="base"/>
            <a:r>
              <a:rPr lang="en-GB" sz="1400" b="1" u="sng" dirty="0">
                <a:solidFill>
                  <a:schemeClr val="accent5">
                    <a:lumMod val="75000"/>
                  </a:schemeClr>
                </a:solidFill>
                <a:latin typeface="Comic Sans MS" panose="030F0702030302020204" pitchFamily="66" charset="0"/>
              </a:rPr>
              <a:t>2. Try to identify the problem.</a:t>
            </a:r>
          </a:p>
          <a:p>
            <a:pPr lvl="1" fontAlgn="base"/>
            <a:r>
              <a:rPr lang="en-GB" sz="1400" dirty="0">
                <a:latin typeface="Comic Sans MS" panose="030F0702030302020204" pitchFamily="66" charset="0"/>
              </a:rPr>
              <a:t>Get down to their level and calmly ask them simple questions like ‘are you hungry?’, ‘are you tired?’ , ‘are you hurt?’, ‘are you feeling angry?’.</a:t>
            </a:r>
          </a:p>
          <a:p>
            <a:pPr lvl="1" fontAlgn="base"/>
            <a:r>
              <a:rPr lang="en-GB" sz="1400" dirty="0">
                <a:latin typeface="Comic Sans MS" panose="030F0702030302020204" pitchFamily="66" charset="0"/>
              </a:rPr>
              <a:t>Don’t shut them down by telling them to ‘stop’ or ‘be quiet’.</a:t>
            </a:r>
          </a:p>
          <a:p>
            <a:pPr lvl="1" fontAlgn="base"/>
            <a:endParaRPr lang="en-GB" sz="1400" dirty="0"/>
          </a:p>
          <a:p>
            <a:pPr lvl="1" fontAlgn="base"/>
            <a:r>
              <a:rPr lang="en-GB" sz="1400" b="1" u="sng" dirty="0">
                <a:solidFill>
                  <a:schemeClr val="accent5">
                    <a:lumMod val="75000"/>
                  </a:schemeClr>
                </a:solidFill>
                <a:latin typeface="Comic Sans MS" panose="030F0702030302020204" pitchFamily="66" charset="0"/>
              </a:rPr>
              <a:t>3. Give them words to express their emotions.</a:t>
            </a:r>
          </a:p>
          <a:p>
            <a:pPr lvl="1" fontAlgn="base"/>
            <a:r>
              <a:rPr lang="en-GB" sz="1400" dirty="0">
                <a:latin typeface="Comic Sans MS" panose="030F0702030302020204" pitchFamily="66" charset="0"/>
              </a:rPr>
              <a:t>Give your child words to express how they feel and they’ll hopefully start to tell you what’s going on rather than acting it out.</a:t>
            </a:r>
          </a:p>
          <a:p>
            <a:pPr lvl="1" fontAlgn="base"/>
            <a:r>
              <a:rPr lang="en-GB" sz="1400" dirty="0">
                <a:latin typeface="Comic Sans MS" panose="030F0702030302020204" pitchFamily="66" charset="0"/>
              </a:rPr>
              <a:t>Start with simple words like ‘sad’ and ‘angry’.</a:t>
            </a:r>
          </a:p>
          <a:p>
            <a:pPr lvl="1" fontAlgn="base"/>
            <a:r>
              <a:rPr lang="en-GB" sz="1400" dirty="0">
                <a:latin typeface="Comic Sans MS" panose="030F0702030302020204" pitchFamily="66" charset="0"/>
              </a:rPr>
              <a:t>Always try to reason and explain to your child situations and consequences like ‘why we need to be in the supermarket?’, ‘why can’t we have that thing?’, ‘why we need to get in the car?’, ‘why we need to go to sleep?’</a:t>
            </a:r>
          </a:p>
          <a:p>
            <a:pPr fontAlgn="base"/>
            <a:endParaRPr lang="en-GB" sz="1400" dirty="0">
              <a:latin typeface="Comic Sans MS" panose="030F0702030302020204" pitchFamily="66" charset="0"/>
            </a:endParaRPr>
          </a:p>
        </p:txBody>
      </p:sp>
      <p:sp>
        <p:nvSpPr>
          <p:cNvPr id="5" name="TextBox 4"/>
          <p:cNvSpPr txBox="1"/>
          <p:nvPr/>
        </p:nvSpPr>
        <p:spPr>
          <a:xfrm>
            <a:off x="4719719" y="6328982"/>
            <a:ext cx="2338753" cy="276999"/>
          </a:xfrm>
          <a:prstGeom prst="rect">
            <a:avLst/>
          </a:prstGeom>
          <a:noFill/>
        </p:spPr>
        <p:txBody>
          <a:bodyPr wrap="square" rtlCol="0">
            <a:spAutoFit/>
          </a:bodyPr>
          <a:lstStyle/>
          <a:p>
            <a:r>
              <a:rPr lang="en-GB" sz="1200" dirty="0">
                <a:latin typeface="Comic Sans MS" panose="030F0702030302020204" pitchFamily="66" charset="0"/>
              </a:rPr>
              <a:t>Short helpful 2 min video</a:t>
            </a:r>
            <a:r>
              <a:rPr lang="en-GB" sz="1200" dirty="0" smtClean="0">
                <a:latin typeface="Comic Sans MS" panose="030F0702030302020204" pitchFamily="66" charset="0"/>
              </a:rPr>
              <a:t>:</a:t>
            </a:r>
            <a:endParaRPr lang="en-GB" sz="1200" dirty="0">
              <a:latin typeface="Comic Sans MS" panose="030F0702030302020204" pitchFamily="66" charset="0"/>
            </a:endParaRPr>
          </a:p>
        </p:txBody>
      </p:sp>
      <p:sp>
        <p:nvSpPr>
          <p:cNvPr id="6" name="Rectangle 5"/>
          <p:cNvSpPr/>
          <p:nvPr/>
        </p:nvSpPr>
        <p:spPr>
          <a:xfrm>
            <a:off x="105161" y="107321"/>
            <a:ext cx="9719118" cy="6622868"/>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p:cNvGrpSpPr/>
          <p:nvPr/>
        </p:nvGrpSpPr>
        <p:grpSpPr>
          <a:xfrm>
            <a:off x="2709302" y="205840"/>
            <a:ext cx="4945532" cy="452257"/>
            <a:chOff x="3457138" y="5059765"/>
            <a:chExt cx="7525995" cy="452257"/>
          </a:xfrm>
        </p:grpSpPr>
        <p:sp>
          <p:nvSpPr>
            <p:cNvPr id="8" name="Rectangle 7"/>
            <p:cNvSpPr/>
            <p:nvPr/>
          </p:nvSpPr>
          <p:spPr>
            <a:xfrm>
              <a:off x="3457138" y="5059765"/>
              <a:ext cx="5196791" cy="452257"/>
            </a:xfrm>
            <a:prstGeom prst="rect">
              <a:avLst/>
            </a:prstGeom>
            <a:solidFill>
              <a:schemeClr val="accent1">
                <a:lumMod val="20000"/>
                <a:lumOff val="8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9" name="Rectangle 8"/>
            <p:cNvSpPr/>
            <p:nvPr/>
          </p:nvSpPr>
          <p:spPr>
            <a:xfrm>
              <a:off x="3504540" y="5107528"/>
              <a:ext cx="7478593" cy="353943"/>
            </a:xfrm>
            <a:prstGeom prst="rect">
              <a:avLst/>
            </a:prstGeom>
            <a:ln>
              <a:noFill/>
            </a:ln>
          </p:spPr>
          <p:style>
            <a:lnRef idx="0">
              <a:schemeClr val="accent1"/>
            </a:lnRef>
            <a:fillRef idx="3">
              <a:schemeClr val="accent1"/>
            </a:fillRef>
            <a:effectRef idx="3">
              <a:schemeClr val="accent1"/>
            </a:effectRef>
            <a:fontRef idx="minor">
              <a:schemeClr val="lt1"/>
            </a:fontRef>
          </p:style>
          <p:txBody>
            <a:bodyPr wrap="square">
              <a:spAutoFit/>
            </a:bodyPr>
            <a:lstStyle/>
            <a:p>
              <a:pPr fontAlgn="base"/>
              <a:r>
                <a:rPr lang="en-GB" sz="1700" b="1" u="sng" dirty="0">
                  <a:latin typeface="Comic Sans MS" panose="030F0702030302020204" pitchFamily="66" charset="0"/>
                  <a:ea typeface="Calibri" panose="020F0502020204030204" pitchFamily="34" charset="0"/>
                  <a:cs typeface="Times New Roman" panose="02020603050405020304" pitchFamily="18" charset="0"/>
                </a:rPr>
                <a:t>Temper tantrums and how to deal with </a:t>
              </a:r>
              <a:r>
                <a:rPr lang="en-GB" sz="1700" b="1" u="sng" dirty="0" smtClean="0">
                  <a:latin typeface="Comic Sans MS" panose="030F0702030302020204" pitchFamily="66" charset="0"/>
                  <a:ea typeface="Calibri" panose="020F0502020204030204" pitchFamily="34" charset="0"/>
                  <a:cs typeface="Times New Roman" panose="02020603050405020304" pitchFamily="18" charset="0"/>
                </a:rPr>
                <a:t>them</a:t>
              </a:r>
              <a:endParaRPr lang="en-GB" sz="1700" b="1" u="sng" dirty="0">
                <a:latin typeface="Comic Sans MS" panose="030F0702030302020204" pitchFamily="66" charset="0"/>
                <a:ea typeface="Calibri" panose="020F0502020204030204" pitchFamily="34" charset="0"/>
                <a:cs typeface="Times New Roman" panose="02020603050405020304" pitchFamily="18" charset="0"/>
              </a:endParaRPr>
            </a:p>
          </p:txBody>
        </p:sp>
      </p:gr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4583" y="207851"/>
            <a:ext cx="496700" cy="452257"/>
          </a:xfrm>
          <a:prstGeom prst="rect">
            <a:avLst/>
          </a:prstGeom>
          <a:ln>
            <a:noFill/>
          </a:ln>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4502" y="196152"/>
            <a:ext cx="496700" cy="452257"/>
          </a:xfrm>
          <a:prstGeom prst="rect">
            <a:avLst/>
          </a:prstGeom>
          <a:ln>
            <a:noFill/>
          </a:ln>
        </p:spPr>
      </p:pic>
    </p:spTree>
    <p:extLst>
      <p:ext uri="{BB962C8B-B14F-4D97-AF65-F5344CB8AC3E}">
        <p14:creationId xmlns:p14="http://schemas.microsoft.com/office/powerpoint/2010/main" val="9662167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1747</TotalTime>
  <Words>2227</Words>
  <Application>Microsoft Office PowerPoint</Application>
  <PresentationFormat>A4 Paper (210x297 mm)</PresentationFormat>
  <Paragraphs>163</Paragraphs>
  <Slides>13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Calibri</vt:lpstr>
      <vt:lpstr>Calibri Light</vt:lpstr>
      <vt:lpstr>Comic Sans MS</vt:lpstr>
      <vt:lpstr>Georgia</vt:lpstr>
      <vt:lpstr>ReithSans</vt:lpstr>
      <vt:lpstr>Roboto</vt:lpstr>
      <vt:lpstr>Segoe 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Jones</dc:creator>
  <cp:lastModifiedBy>Lisa Jones</cp:lastModifiedBy>
  <cp:revision>114</cp:revision>
  <cp:lastPrinted>2025-03-20T14:28:25Z</cp:lastPrinted>
  <dcterms:created xsi:type="dcterms:W3CDTF">2025-03-07T10:04:27Z</dcterms:created>
  <dcterms:modified xsi:type="dcterms:W3CDTF">2025-03-24T15:18:34Z</dcterms:modified>
</cp:coreProperties>
</file>